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C9E7A-10BF-4235-8842-5595B72087C8}" type="datetimeFigureOut">
              <a:rPr lang="hr-HR" smtClean="0"/>
              <a:t>19.5.2011</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0577C-03E5-4E8B-BBFC-32356AA3C43F}" type="slidenum">
              <a:rPr lang="hr-HR" smtClean="0"/>
              <a:t>‹#›</a:t>
            </a:fld>
            <a:endParaRPr lang="hr-HR"/>
          </a:p>
        </p:txBody>
      </p:sp>
    </p:spTree>
    <p:extLst>
      <p:ext uri="{BB962C8B-B14F-4D97-AF65-F5344CB8AC3E}">
        <p14:creationId xmlns:p14="http://schemas.microsoft.com/office/powerpoint/2010/main" val="74510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810577C-03E5-4E8B-BBFC-32356AA3C43F}" type="slidenum">
              <a:rPr lang="hr-HR" smtClean="0"/>
              <a:t>1</a:t>
            </a:fld>
            <a:endParaRPr lang="hr-HR"/>
          </a:p>
        </p:txBody>
      </p:sp>
    </p:spTree>
    <p:extLst>
      <p:ext uri="{BB962C8B-B14F-4D97-AF65-F5344CB8AC3E}">
        <p14:creationId xmlns:p14="http://schemas.microsoft.com/office/powerpoint/2010/main" val="169519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C5B5DACE-2A7D-4302-A4B7-CFEC5AE4E368}" type="datetimeFigureOut">
              <a:rPr lang="hr-HR" smtClean="0"/>
              <a:t>19.5.2011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3359906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B5DACE-2A7D-4302-A4B7-CFEC5AE4E368}" type="datetimeFigureOut">
              <a:rPr lang="hr-HR" smtClean="0"/>
              <a:t>19.5.2011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39519247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B5DACE-2A7D-4302-A4B7-CFEC5AE4E368}" type="datetimeFigureOut">
              <a:rPr lang="hr-HR" smtClean="0"/>
              <a:t>19.5.2011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7691009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B5DACE-2A7D-4302-A4B7-CFEC5AE4E368}" type="datetimeFigureOut">
              <a:rPr lang="hr-HR" smtClean="0"/>
              <a:t>19.5.2011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25814586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5DACE-2A7D-4302-A4B7-CFEC5AE4E368}" type="datetimeFigureOut">
              <a:rPr lang="hr-HR" smtClean="0"/>
              <a:t>19.5.2011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6254380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C5B5DACE-2A7D-4302-A4B7-CFEC5AE4E368}" type="datetimeFigureOut">
              <a:rPr lang="hr-HR" smtClean="0"/>
              <a:t>19.5.2011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33902832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C5B5DACE-2A7D-4302-A4B7-CFEC5AE4E368}" type="datetimeFigureOut">
              <a:rPr lang="hr-HR" smtClean="0"/>
              <a:t>19.5.2011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8632211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C5B5DACE-2A7D-4302-A4B7-CFEC5AE4E368}" type="datetimeFigureOut">
              <a:rPr lang="hr-HR" smtClean="0"/>
              <a:t>19.5.2011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26324023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5DACE-2A7D-4302-A4B7-CFEC5AE4E368}" type="datetimeFigureOut">
              <a:rPr lang="hr-HR" smtClean="0"/>
              <a:t>19.5.2011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726126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5DACE-2A7D-4302-A4B7-CFEC5AE4E368}" type="datetimeFigureOut">
              <a:rPr lang="hr-HR" smtClean="0"/>
              <a:t>19.5.2011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22884162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5DACE-2A7D-4302-A4B7-CFEC5AE4E368}" type="datetimeFigureOut">
              <a:rPr lang="hr-HR" smtClean="0"/>
              <a:t>19.5.2011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28D074-E7A4-4072-B890-8AA5ECC06840}" type="slidenum">
              <a:rPr lang="hr-HR" smtClean="0"/>
              <a:t>‹#›</a:t>
            </a:fld>
            <a:endParaRPr lang="hr-HR"/>
          </a:p>
        </p:txBody>
      </p:sp>
    </p:spTree>
    <p:extLst>
      <p:ext uri="{BB962C8B-B14F-4D97-AF65-F5344CB8AC3E}">
        <p14:creationId xmlns:p14="http://schemas.microsoft.com/office/powerpoint/2010/main" val="36769795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5DACE-2A7D-4302-A4B7-CFEC5AE4E368}" type="datetimeFigureOut">
              <a:rPr lang="hr-HR" smtClean="0"/>
              <a:t>19.5.2011</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8D074-E7A4-4072-B890-8AA5ECC06840}" type="slidenum">
              <a:rPr lang="hr-HR" smtClean="0"/>
              <a:t>‹#›</a:t>
            </a:fld>
            <a:endParaRPr lang="hr-HR"/>
          </a:p>
        </p:txBody>
      </p:sp>
    </p:spTree>
    <p:extLst>
      <p:ext uri="{BB962C8B-B14F-4D97-AF65-F5344CB8AC3E}">
        <p14:creationId xmlns:p14="http://schemas.microsoft.com/office/powerpoint/2010/main" val="35204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9185" y="2348880"/>
            <a:ext cx="7128792" cy="2554545"/>
          </a:xfrm>
          <a:prstGeom prst="rect">
            <a:avLst/>
          </a:prstGeom>
          <a:noFill/>
        </p:spPr>
        <p:txBody>
          <a:bodyPr wrap="square" rtlCol="0">
            <a:spAutoFit/>
          </a:bodyPr>
          <a:lstStyle/>
          <a:p>
            <a:r>
              <a:rPr lang="hr-HR" sz="8000" b="1" i="1" dirty="0" smtClean="0">
                <a:latin typeface="Chiller" pitchFamily="82" charset="0"/>
              </a:rPr>
              <a:t>POVEZIVANJE  NA  INTERNET</a:t>
            </a:r>
            <a:endParaRPr lang="hr-HR" sz="8000" b="1" i="1" dirty="0">
              <a:latin typeface="Chiller" pitchFamily="8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933056"/>
            <a:ext cx="2143107" cy="24324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110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7772400" cy="1470025"/>
          </a:xfrm>
        </p:spPr>
        <p:txBody>
          <a:bodyPr>
            <a:normAutofit fontScale="90000"/>
          </a:bodyPr>
          <a:lstStyle/>
          <a:p>
            <a:r>
              <a:rPr lang="hr-HR" sz="7200" b="1" dirty="0">
                <a:latin typeface="Chiller" pitchFamily="82" charset="0"/>
              </a:rPr>
              <a:t>DSL uređaj (Digital Subscriber Line)</a:t>
            </a:r>
            <a:r>
              <a:rPr lang="hr-HR" b="1" dirty="0"/>
              <a:t/>
            </a:r>
            <a:br>
              <a:rPr lang="hr-HR" b="1" dirty="0"/>
            </a:br>
            <a:endParaRPr lang="hr-H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799671"/>
            <a:ext cx="2484115" cy="29519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2690336"/>
            <a:ext cx="6858000" cy="2585323"/>
          </a:xfrm>
          <a:prstGeom prst="rect">
            <a:avLst/>
          </a:prstGeom>
        </p:spPr>
        <p:txBody>
          <a:bodyPr wrap="square">
            <a:spAutoFit/>
          </a:bodyPr>
          <a:lstStyle/>
          <a:p>
            <a:r>
              <a:rPr lang="hr-HR" dirty="0"/>
              <a:t>DSL uređaj (si. 5.14.) omogućuje spajanje računala s DSL telefonskom linijom. S računalom se mogu povezati preko mrežnog kabela na mrežnu karticu ili preko USB kabela na USB sučelje. </a:t>
            </a:r>
            <a:endParaRPr lang="hr-HR" dirty="0" smtClean="0"/>
          </a:p>
          <a:p>
            <a:endParaRPr lang="hr-HR" dirty="0"/>
          </a:p>
          <a:p>
            <a:r>
              <a:rPr lang="hr-HR" dirty="0"/>
              <a:t>Kabelski modem je uređaj koji omogućuje pristup internetu preko infrastrukture kabelske televizije. Tako korisnik može istodobno primati i signal kabelske televizije i podatke preko kabelskog modema (koji dalje idu na računalo) uz pomoć razdjelnika.</a:t>
            </a:r>
          </a:p>
          <a:p>
            <a:endParaRPr lang="hr-HR" dirty="0"/>
          </a:p>
        </p:txBody>
      </p:sp>
    </p:spTree>
    <p:extLst>
      <p:ext uri="{BB962C8B-B14F-4D97-AF65-F5344CB8AC3E}">
        <p14:creationId xmlns:p14="http://schemas.microsoft.com/office/powerpoint/2010/main" val="2820735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normAutofit fontScale="90000"/>
          </a:bodyPr>
          <a:lstStyle/>
          <a:p>
            <a:r>
              <a:rPr lang="hr-HR" sz="8000" b="1" i="1" dirty="0">
                <a:latin typeface="Chiller" pitchFamily="82" charset="0"/>
              </a:rPr>
              <a:t>Internet putem satelita</a:t>
            </a:r>
            <a:r>
              <a:rPr lang="hr-HR" b="1" dirty="0"/>
              <a:t/>
            </a:r>
            <a:br>
              <a:rPr lang="hr-HR" b="1" dirty="0"/>
            </a:br>
            <a:endParaRPr lang="hr-HR" dirty="0"/>
          </a:p>
        </p:txBody>
      </p:sp>
      <p:sp>
        <p:nvSpPr>
          <p:cNvPr id="4" name="Rectangle 3"/>
          <p:cNvSpPr/>
          <p:nvPr/>
        </p:nvSpPr>
        <p:spPr>
          <a:xfrm>
            <a:off x="251520" y="1951378"/>
            <a:ext cx="6318448" cy="1200329"/>
          </a:xfrm>
          <a:prstGeom prst="rect">
            <a:avLst/>
          </a:prstGeom>
        </p:spPr>
        <p:txBody>
          <a:bodyPr wrap="square">
            <a:spAutoFit/>
          </a:bodyPr>
          <a:lstStyle/>
          <a:p>
            <a:r>
              <a:rPr lang="hr-HR" dirty="0"/>
              <a:t>Internet putem satelita pripada vrsti bežičnih pristupa internetu. Glavne odlike bežične prijenosne tehnologije su velik doseg signala (zbog velike visine signal koji odašilje satelit može pokriti veliko geografsko područje) te brzina i propusnost </a:t>
            </a:r>
            <a:r>
              <a:rPr lang="hr-HR" dirty="0" smtClean="0"/>
              <a:t>prijenosa.</a:t>
            </a:r>
            <a:endParaRPr lang="hr-H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66816"/>
            <a:ext cx="3798168" cy="34241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Bent-Up Arrow 11"/>
          <p:cNvSpPr/>
          <p:nvPr/>
        </p:nvSpPr>
        <p:spPr>
          <a:xfrm>
            <a:off x="4860032" y="3266816"/>
            <a:ext cx="936104" cy="14583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5525647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772400" cy="1470025"/>
          </a:xfrm>
        </p:spPr>
        <p:txBody>
          <a:bodyPr>
            <a:normAutofit fontScale="90000"/>
          </a:bodyPr>
          <a:lstStyle/>
          <a:p>
            <a:r>
              <a:rPr lang="hr-HR" sz="8800" b="1" i="1" dirty="0">
                <a:latin typeface="Chiller" pitchFamily="82" charset="0"/>
              </a:rPr>
              <a:t>Optičko povezivanje</a:t>
            </a:r>
            <a:r>
              <a:rPr lang="hr-HR" b="1" dirty="0"/>
              <a:t/>
            </a:r>
            <a:br>
              <a:rPr lang="hr-HR" b="1" dirty="0"/>
            </a:br>
            <a:endParaRPr lang="hr-H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84967"/>
            <a:ext cx="3339455" cy="34730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1484784"/>
            <a:ext cx="6606480" cy="923330"/>
          </a:xfrm>
          <a:prstGeom prst="rect">
            <a:avLst/>
          </a:prstGeom>
        </p:spPr>
        <p:txBody>
          <a:bodyPr wrap="square">
            <a:spAutoFit/>
          </a:bodyPr>
          <a:lstStyle/>
          <a:p>
            <a:r>
              <a:rPr lang="hr-HR" dirty="0"/>
              <a:t>Optičko povezivanje predstavlja najbrži način povezivanja na Internet. Za optičko povezivanje potreban je optički ili svjetlovodni kabel.</a:t>
            </a:r>
          </a:p>
        </p:txBody>
      </p:sp>
      <p:sp>
        <p:nvSpPr>
          <p:cNvPr id="5" name="Rectangle 4"/>
          <p:cNvSpPr/>
          <p:nvPr/>
        </p:nvSpPr>
        <p:spPr>
          <a:xfrm>
            <a:off x="395536" y="2636912"/>
            <a:ext cx="4572000" cy="646331"/>
          </a:xfrm>
          <a:prstGeom prst="rect">
            <a:avLst/>
          </a:prstGeom>
        </p:spPr>
        <p:txBody>
          <a:bodyPr>
            <a:spAutoFit/>
          </a:bodyPr>
          <a:lstStyle/>
          <a:p>
            <a:r>
              <a:rPr lang="hr-HR" dirty="0"/>
              <a:t>U RH veći broj škola poveza je na internet ovim načinom povezivanja brzinama do 100GB.</a:t>
            </a:r>
          </a:p>
        </p:txBody>
      </p:sp>
      <p:sp>
        <p:nvSpPr>
          <p:cNvPr id="6" name="Bent-Up Arrow 5"/>
          <p:cNvSpPr/>
          <p:nvPr/>
        </p:nvSpPr>
        <p:spPr>
          <a:xfrm>
            <a:off x="4499992" y="3140968"/>
            <a:ext cx="864096" cy="14401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455003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u="sng" dirty="0" smtClean="0">
                <a:latin typeface="Chiller" pitchFamily="82" charset="0"/>
              </a:rPr>
              <a:t>HVALA NA PAŽNJI!!!</a:t>
            </a:r>
            <a:endParaRPr lang="hr-HR" u="sng" dirty="0">
              <a:latin typeface="Chiller" pitchFamily="82" charset="0"/>
            </a:endParaRPr>
          </a:p>
        </p:txBody>
      </p:sp>
      <p:sp>
        <p:nvSpPr>
          <p:cNvPr id="4" name="TextBox 3"/>
          <p:cNvSpPr txBox="1"/>
          <p:nvPr/>
        </p:nvSpPr>
        <p:spPr>
          <a:xfrm>
            <a:off x="5652120" y="4869160"/>
            <a:ext cx="3024336" cy="707886"/>
          </a:xfrm>
          <a:prstGeom prst="rect">
            <a:avLst/>
          </a:prstGeom>
          <a:noFill/>
        </p:spPr>
        <p:txBody>
          <a:bodyPr wrap="square" rtlCol="0">
            <a:spAutoFit/>
          </a:bodyPr>
          <a:lstStyle/>
          <a:p>
            <a:r>
              <a:rPr lang="hr-HR" sz="4000" dirty="0" smtClean="0">
                <a:latin typeface="Chiller" pitchFamily="82" charset="0"/>
              </a:rPr>
              <a:t>IZIDOR ŽUGAJ</a:t>
            </a:r>
            <a:endParaRPr lang="hr-HR" sz="4000" dirty="0">
              <a:latin typeface="Chiller" pitchFamily="82" charset="0"/>
            </a:endParaRPr>
          </a:p>
        </p:txBody>
      </p:sp>
      <p:sp>
        <p:nvSpPr>
          <p:cNvPr id="5" name="TextBox 4"/>
          <p:cNvSpPr txBox="1"/>
          <p:nvPr/>
        </p:nvSpPr>
        <p:spPr>
          <a:xfrm>
            <a:off x="6156176" y="5805264"/>
            <a:ext cx="1944216" cy="830997"/>
          </a:xfrm>
          <a:prstGeom prst="rect">
            <a:avLst/>
          </a:prstGeom>
          <a:noFill/>
        </p:spPr>
        <p:txBody>
          <a:bodyPr wrap="square" rtlCol="0">
            <a:spAutoFit/>
          </a:bodyPr>
          <a:lstStyle/>
          <a:p>
            <a:r>
              <a:rPr lang="hr-HR" sz="4800" dirty="0" smtClean="0">
                <a:latin typeface="Chiller" pitchFamily="82" charset="0"/>
              </a:rPr>
              <a:t>7.b.r</a:t>
            </a:r>
            <a:endParaRPr lang="hr-HR" sz="4800" dirty="0">
              <a:latin typeface="Chiller" pitchFamily="82" charset="0"/>
            </a:endParaRPr>
          </a:p>
        </p:txBody>
      </p:sp>
    </p:spTree>
    <p:extLst>
      <p:ext uri="{BB962C8B-B14F-4D97-AF65-F5344CB8AC3E}">
        <p14:creationId xmlns:p14="http://schemas.microsoft.com/office/powerpoint/2010/main" val="6215595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20689"/>
            <a:ext cx="8290247" cy="1224135"/>
          </a:xfrm>
        </p:spPr>
        <p:txBody>
          <a:bodyPr/>
          <a:lstStyle/>
          <a:p>
            <a:r>
              <a:rPr lang="hr-HR" i="1" dirty="0" smtClean="0">
                <a:latin typeface="Chiller" pitchFamily="82" charset="0"/>
              </a:rPr>
              <a:t>POVEZIVANJE NA INTERNET</a:t>
            </a:r>
            <a:endParaRPr lang="hr-HR" i="1" dirty="0">
              <a:latin typeface="Chiller" pitchFamily="82" charset="0"/>
            </a:endParaRPr>
          </a:p>
        </p:txBody>
      </p:sp>
      <p:sp>
        <p:nvSpPr>
          <p:cNvPr id="5" name="Rectangle 4"/>
          <p:cNvSpPr/>
          <p:nvPr/>
        </p:nvSpPr>
        <p:spPr>
          <a:xfrm>
            <a:off x="395536" y="1916832"/>
            <a:ext cx="6462464" cy="3970318"/>
          </a:xfrm>
          <a:prstGeom prst="rect">
            <a:avLst/>
          </a:prstGeom>
        </p:spPr>
        <p:txBody>
          <a:bodyPr wrap="square">
            <a:spAutoFit/>
          </a:bodyPr>
          <a:lstStyle/>
          <a:p>
            <a:r>
              <a:rPr lang="hr-HR" dirty="0">
                <a:solidFill>
                  <a:srgbClr val="FF0000"/>
                </a:solidFill>
              </a:rPr>
              <a:t>Postoji mnogo načina na koji se računalo može povezati na internet, a to ovisi o tome povezujemo li se kao:</a:t>
            </a:r>
          </a:p>
          <a:p>
            <a:pPr lvl="0"/>
            <a:r>
              <a:rPr lang="hr-HR" dirty="0" smtClean="0"/>
              <a:t>      -individualni </a:t>
            </a:r>
            <a:r>
              <a:rPr lang="hr-HR" dirty="0"/>
              <a:t>(kućni) korisnik </a:t>
            </a:r>
            <a:endParaRPr lang="hr-HR" dirty="0" smtClean="0"/>
          </a:p>
          <a:p>
            <a:r>
              <a:rPr lang="hr-HR" dirty="0"/>
              <a:t> </a:t>
            </a:r>
            <a:r>
              <a:rPr lang="hr-HR" dirty="0" smtClean="0"/>
              <a:t>    - </a:t>
            </a:r>
            <a:r>
              <a:rPr lang="hr-HR" dirty="0"/>
              <a:t>preko lokalne mreže</a:t>
            </a:r>
            <a:r>
              <a:rPr lang="hr-HR" dirty="0" smtClean="0"/>
              <a:t>.</a:t>
            </a:r>
          </a:p>
          <a:p>
            <a:endParaRPr lang="hr-HR" dirty="0"/>
          </a:p>
          <a:p>
            <a:endParaRPr lang="hr-HR" dirty="0" smtClean="0"/>
          </a:p>
          <a:p>
            <a:endParaRPr lang="hr-HR" dirty="0"/>
          </a:p>
          <a:p>
            <a:r>
              <a:rPr lang="hr-HR" dirty="0">
                <a:solidFill>
                  <a:srgbClr val="FF0000"/>
                </a:solidFill>
              </a:rPr>
              <a:t>U oba slučaja veza s internetom može biti:</a:t>
            </a:r>
          </a:p>
          <a:p>
            <a:pPr lvl="0"/>
            <a:r>
              <a:rPr lang="hr-HR" dirty="0" smtClean="0"/>
              <a:t>        -na </a:t>
            </a:r>
            <a:r>
              <a:rPr lang="hr-HR" dirty="0"/>
              <a:t>poziv (dial-up) </a:t>
            </a:r>
          </a:p>
          <a:p>
            <a:pPr lvl="0"/>
            <a:r>
              <a:rPr lang="hr-HR" dirty="0" smtClean="0"/>
              <a:t>        -stalna </a:t>
            </a:r>
            <a:r>
              <a:rPr lang="hr-HR" dirty="0"/>
              <a:t>veza.</a:t>
            </a:r>
          </a:p>
          <a:p>
            <a:endParaRPr lang="hr-HR" dirty="0"/>
          </a:p>
          <a:p>
            <a:pPr lvl="0"/>
            <a:endParaRPr lang="hr-HR" dirty="0"/>
          </a:p>
          <a:p>
            <a:pPr lvl="0"/>
            <a:endParaRPr lang="hr-HR" dirty="0"/>
          </a:p>
          <a:p>
            <a:pPr lvl="0"/>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429000"/>
            <a:ext cx="3629787" cy="29038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3590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7990656" cy="1368151"/>
          </a:xfrm>
        </p:spPr>
        <p:txBody>
          <a:bodyPr>
            <a:normAutofit/>
          </a:bodyPr>
          <a:lstStyle/>
          <a:p>
            <a:r>
              <a:rPr lang="hr-HR" sz="5400" dirty="0" smtClean="0">
                <a:latin typeface="Chiller" pitchFamily="82" charset="0"/>
              </a:rPr>
              <a:t>PRISTUP PREKO LOKALNE MREŽE</a:t>
            </a:r>
            <a:endParaRPr lang="hr-HR" sz="5400" dirty="0">
              <a:latin typeface="Chiller" pitchFamily="82" charset="0"/>
            </a:endParaRPr>
          </a:p>
        </p:txBody>
      </p:sp>
      <p:sp>
        <p:nvSpPr>
          <p:cNvPr id="4" name="Rectangle 3"/>
          <p:cNvSpPr/>
          <p:nvPr/>
        </p:nvSpPr>
        <p:spPr>
          <a:xfrm>
            <a:off x="395536" y="1556792"/>
            <a:ext cx="6462464" cy="2585323"/>
          </a:xfrm>
          <a:prstGeom prst="rect">
            <a:avLst/>
          </a:prstGeom>
        </p:spPr>
        <p:txBody>
          <a:bodyPr wrap="square">
            <a:spAutoFit/>
          </a:bodyPr>
          <a:lstStyle/>
          <a:p>
            <a:r>
              <a:rPr lang="hr-HR" dirty="0"/>
              <a:t>U svojoj školi ostvarujete pristup internetu preko lokalne meže. Ako je odnos računala u mreži ravnopravan (peer-to-peer), onda svako računalo neovisno o drugom ima pristup internetu</a:t>
            </a:r>
            <a:r>
              <a:rPr lang="hr-HR" dirty="0" smtClean="0"/>
              <a:t>.</a:t>
            </a:r>
          </a:p>
          <a:p>
            <a:endParaRPr lang="hr-HR" dirty="0"/>
          </a:p>
          <a:p>
            <a:endParaRPr lang="hr-HR" dirty="0" smtClean="0"/>
          </a:p>
          <a:p>
            <a:r>
              <a:rPr lang="hr-HR" dirty="0"/>
              <a:t>U većim tvrtkama, jedna lokalna mreža može biti samo jedan mali dio rasprostranjene mreže (</a:t>
            </a:r>
            <a:r>
              <a:rPr lang="hr-HR" dirty="0">
                <a:solidFill>
                  <a:srgbClr val="FF0000"/>
                </a:solidFill>
              </a:rPr>
              <a:t>WAN</a:t>
            </a:r>
            <a:r>
              <a:rPr lang="hr-HR" dirty="0"/>
              <a:t>) koja je zajednički spojena na internet.</a:t>
            </a:r>
          </a:p>
          <a:p>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005064"/>
            <a:ext cx="3838575" cy="238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2761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5"/>
            <a:ext cx="7918648" cy="2016223"/>
          </a:xfrm>
        </p:spPr>
        <p:txBody>
          <a:bodyPr>
            <a:normAutofit/>
          </a:bodyPr>
          <a:lstStyle/>
          <a:p>
            <a:r>
              <a:rPr lang="hr-HR" sz="8000" i="1" dirty="0">
                <a:latin typeface="Chiller" pitchFamily="82" charset="0"/>
              </a:rPr>
              <a:t>Veza na poziv (dial-up)</a:t>
            </a:r>
            <a:r>
              <a:rPr lang="hr-HR" b="1" dirty="0"/>
              <a:t/>
            </a:r>
            <a:br>
              <a:rPr lang="hr-HR" b="1" dirty="0"/>
            </a:br>
            <a:endParaRPr lang="hr-HR" dirty="0"/>
          </a:p>
        </p:txBody>
      </p:sp>
      <p:sp>
        <p:nvSpPr>
          <p:cNvPr id="4" name="Rectangle 3"/>
          <p:cNvSpPr/>
          <p:nvPr/>
        </p:nvSpPr>
        <p:spPr>
          <a:xfrm>
            <a:off x="539552" y="1772816"/>
            <a:ext cx="6318448" cy="923330"/>
          </a:xfrm>
          <a:prstGeom prst="rect">
            <a:avLst/>
          </a:prstGeom>
        </p:spPr>
        <p:txBody>
          <a:bodyPr wrap="square">
            <a:spAutoFit/>
          </a:bodyPr>
          <a:lstStyle/>
          <a:p>
            <a:r>
              <a:rPr lang="hr-HR" dirty="0">
                <a:solidFill>
                  <a:srgbClr val="FF0000"/>
                </a:solidFill>
              </a:rPr>
              <a:t>Tim se načinom povezivanja koristimo ako imamo:</a:t>
            </a:r>
          </a:p>
          <a:p>
            <a:pPr lvl="0"/>
            <a:r>
              <a:rPr lang="hr-HR" dirty="0" smtClean="0"/>
              <a:t>        -fiksnu </a:t>
            </a:r>
            <a:r>
              <a:rPr lang="hr-HR" dirty="0"/>
              <a:t>vezu - analogni modem ili ISDN (digitalni) adapter,</a:t>
            </a:r>
          </a:p>
          <a:p>
            <a:pPr lvl="0"/>
            <a:r>
              <a:rPr lang="hr-HR" dirty="0" smtClean="0"/>
              <a:t>        -bežičnu </a:t>
            </a:r>
            <a:r>
              <a:rPr lang="hr-HR" dirty="0"/>
              <a:t>vezu - putem mobilnih uređaja.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966477"/>
            <a:ext cx="3810000" cy="2600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52" y="3089490"/>
            <a:ext cx="4572000" cy="646331"/>
          </a:xfrm>
          <a:prstGeom prst="rect">
            <a:avLst/>
          </a:prstGeom>
        </p:spPr>
        <p:txBody>
          <a:bodyPr>
            <a:spAutoFit/>
          </a:bodyPr>
          <a:lstStyle/>
          <a:p>
            <a:r>
              <a:rPr lang="hr-HR" dirty="0"/>
              <a:t>Veza se ostvaruje biranjem telefonskog broja koji ste dobili od Davatelja internetskih usluga. </a:t>
            </a:r>
          </a:p>
        </p:txBody>
      </p:sp>
    </p:spTree>
    <p:extLst>
      <p:ext uri="{BB962C8B-B14F-4D97-AF65-F5344CB8AC3E}">
        <p14:creationId xmlns:p14="http://schemas.microsoft.com/office/powerpoint/2010/main" val="8475940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7"/>
            <a:ext cx="7918648" cy="1440159"/>
          </a:xfrm>
        </p:spPr>
        <p:txBody>
          <a:bodyPr>
            <a:normAutofit/>
          </a:bodyPr>
          <a:lstStyle/>
          <a:p>
            <a:r>
              <a:rPr lang="hr-HR" sz="8000" i="1" dirty="0">
                <a:latin typeface="Chiller" pitchFamily="82" charset="0"/>
              </a:rPr>
              <a:t>Analogni modem</a:t>
            </a:r>
          </a:p>
        </p:txBody>
      </p:sp>
      <p:sp>
        <p:nvSpPr>
          <p:cNvPr id="4" name="Rectangle 3"/>
          <p:cNvSpPr/>
          <p:nvPr/>
        </p:nvSpPr>
        <p:spPr>
          <a:xfrm>
            <a:off x="0" y="1556792"/>
            <a:ext cx="7596336" cy="2585323"/>
          </a:xfrm>
          <a:prstGeom prst="rect">
            <a:avLst/>
          </a:prstGeom>
        </p:spPr>
        <p:txBody>
          <a:bodyPr wrap="square">
            <a:spAutoFit/>
          </a:bodyPr>
          <a:lstStyle/>
          <a:p>
            <a:r>
              <a:rPr lang="hr-HR" dirty="0"/>
              <a:t>To je uređaj koji omogućuje prijenos podataka između udaljenih računala uz pomoć analogne telefonske linije. Kako je telefonska linija namijenjena prijenosu ljudskoga glasa, potreban je uređaj koji će prilagoditi digitalni signal iz računala (nizove bitova) i pripremiti ga za prijenos zvučnim (analognim) signalom. </a:t>
            </a:r>
            <a:endParaRPr lang="hr-HR" dirty="0" smtClean="0"/>
          </a:p>
          <a:p>
            <a:endParaRPr lang="hr-HR" dirty="0"/>
          </a:p>
          <a:p>
            <a:r>
              <a:rPr lang="hr-HR" dirty="0">
                <a:solidFill>
                  <a:srgbClr val="FF0000"/>
                </a:solidFill>
              </a:rPr>
              <a:t>Modemi se izrađuju kao unutarnji (interni) i vanjski (eksterni).</a:t>
            </a:r>
          </a:p>
          <a:p>
            <a:endParaRPr lang="hr-HR" dirty="0" smtClean="0"/>
          </a:p>
          <a:p>
            <a:endParaRPr lang="hr-H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293096"/>
            <a:ext cx="4762500" cy="2295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188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332655"/>
            <a:ext cx="7056784" cy="3139321"/>
          </a:xfrm>
          <a:prstGeom prst="rect">
            <a:avLst/>
          </a:prstGeom>
        </p:spPr>
        <p:txBody>
          <a:bodyPr wrap="square">
            <a:spAutoFit/>
          </a:bodyPr>
          <a:lstStyle/>
          <a:p>
            <a:pPr lvl="0" algn="ctr">
              <a:spcBef>
                <a:spcPct val="0"/>
              </a:spcBef>
            </a:pPr>
            <a:r>
              <a:rPr lang="hr-HR" sz="6600" b="1" i="1" dirty="0">
                <a:solidFill>
                  <a:prstClr val="black"/>
                </a:solidFill>
                <a:latin typeface="Chiller" pitchFamily="82" charset="0"/>
                <a:ea typeface="+mj-ea"/>
                <a:cs typeface="+mj-cs"/>
              </a:rPr>
              <a:t>ISDN (Integrated Services Digital Network)</a:t>
            </a:r>
            <a:br>
              <a:rPr lang="hr-HR" sz="6600" b="1" i="1" dirty="0">
                <a:solidFill>
                  <a:prstClr val="black"/>
                </a:solidFill>
                <a:latin typeface="Chiller" pitchFamily="82" charset="0"/>
                <a:ea typeface="+mj-ea"/>
                <a:cs typeface="+mj-cs"/>
              </a:rPr>
            </a:br>
            <a:endParaRPr lang="hr-HR" sz="6600" i="1" dirty="0">
              <a:solidFill>
                <a:prstClr val="black"/>
              </a:solidFill>
              <a:latin typeface="Chiller" pitchFamily="82" charset="0"/>
              <a:ea typeface="+mj-ea"/>
              <a:cs typeface="+mj-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471976"/>
            <a:ext cx="2884660" cy="33860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2492896"/>
            <a:ext cx="6606480" cy="2585323"/>
          </a:xfrm>
          <a:prstGeom prst="rect">
            <a:avLst/>
          </a:prstGeom>
        </p:spPr>
        <p:txBody>
          <a:bodyPr wrap="square">
            <a:spAutoFit/>
          </a:bodyPr>
          <a:lstStyle/>
          <a:p>
            <a:r>
              <a:rPr lang="hr-HR" dirty="0"/>
              <a:t>Uvođenjem digitalne telefonske veze omogućen je prijenos podataka bez pretvaranja digitalnog signala u analogni, tj. bez moduliranja. </a:t>
            </a:r>
            <a:endParaRPr lang="hr-HR" dirty="0" smtClean="0"/>
          </a:p>
          <a:p>
            <a:endParaRPr lang="hr-HR" dirty="0"/>
          </a:p>
          <a:p>
            <a:endParaRPr lang="hr-HR" dirty="0" smtClean="0"/>
          </a:p>
          <a:p>
            <a:r>
              <a:rPr lang="hr-HR" dirty="0"/>
              <a:t>. Dodatna pogodnost je što se kanali mogu odvojiti za različite funkcije tako da se može istodobno jednim kanalom povezati na internet, a drugim kanalom koristiti za telefonski razgovor.</a:t>
            </a:r>
          </a:p>
          <a:p>
            <a:endParaRPr lang="hr-HR" dirty="0"/>
          </a:p>
          <a:p>
            <a:endParaRPr lang="hr-HR" dirty="0"/>
          </a:p>
        </p:txBody>
      </p:sp>
    </p:spTree>
    <p:extLst>
      <p:ext uri="{BB962C8B-B14F-4D97-AF65-F5344CB8AC3E}">
        <p14:creationId xmlns:p14="http://schemas.microsoft.com/office/powerpoint/2010/main" val="216160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5"/>
            <a:ext cx="8062664" cy="1944215"/>
          </a:xfrm>
        </p:spPr>
        <p:txBody>
          <a:bodyPr>
            <a:normAutofit fontScale="90000"/>
          </a:bodyPr>
          <a:lstStyle/>
          <a:p>
            <a:r>
              <a:rPr lang="hr-HR" sz="8800" b="1" i="1" dirty="0">
                <a:latin typeface="Chiller" pitchFamily="82" charset="0"/>
              </a:rPr>
              <a:t>Mobilni uređaj</a:t>
            </a:r>
            <a:r>
              <a:rPr lang="hr-HR" b="1" dirty="0"/>
              <a:t/>
            </a:r>
            <a:br>
              <a:rPr lang="hr-HR" b="1" dirty="0"/>
            </a:br>
            <a:endParaRPr lang="hr-HR" dirty="0"/>
          </a:p>
        </p:txBody>
      </p:sp>
      <p:sp>
        <p:nvSpPr>
          <p:cNvPr id="4" name="Rectangle 3"/>
          <p:cNvSpPr/>
          <p:nvPr/>
        </p:nvSpPr>
        <p:spPr>
          <a:xfrm>
            <a:off x="251520" y="1700809"/>
            <a:ext cx="6840760" cy="3240359"/>
          </a:xfrm>
          <a:prstGeom prst="rect">
            <a:avLst/>
          </a:prstGeom>
        </p:spPr>
        <p:txBody>
          <a:bodyPr wrap="square">
            <a:spAutoFit/>
          </a:bodyPr>
          <a:lstStyle/>
          <a:p>
            <a:r>
              <a:rPr lang="hr-HR" dirty="0"/>
              <a:t>Ovi uređaji upotrebljavaju se uglavnom kao bežični modemi za prijenosna računala koji omogućuju mobilni pristup internetu. Dovoljno je da je mjesto gdje se nalazite pokriveno signalom mobilnog operatera koji je u ovom slučaju ISP tvrtka. </a:t>
            </a:r>
            <a:endParaRPr lang="hr-HR" dirty="0" smtClean="0"/>
          </a:p>
          <a:p>
            <a:endParaRPr lang="hr-HR" dirty="0"/>
          </a:p>
          <a:p>
            <a:endParaRPr lang="hr-HR" dirty="0" smtClean="0"/>
          </a:p>
          <a:p>
            <a:r>
              <a:rPr lang="hr-HR" dirty="0">
                <a:solidFill>
                  <a:srgbClr val="FF0000"/>
                </a:solidFill>
              </a:rPr>
              <a:t>CARNet</a:t>
            </a:r>
            <a:r>
              <a:rPr lang="hr-HR" dirty="0"/>
              <a:t> je, u suradnji s vodećim mobilnim operaterima u Hrvatskoj, omogućio svojim korisnicima povoljnije uvjete za mobilni pristup internetu (i učenicima i učiteljima osnovnih i srednjih škola).</a:t>
            </a:r>
          </a:p>
          <a:p>
            <a:endParaRPr lang="hr-HR" dirty="0"/>
          </a:p>
          <a:p>
            <a:endParaRPr lang="hr-H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472790"/>
            <a:ext cx="2808312" cy="33995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2009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3"/>
            <a:ext cx="7918648" cy="2376263"/>
          </a:xfrm>
        </p:spPr>
        <p:txBody>
          <a:bodyPr>
            <a:noAutofit/>
          </a:bodyPr>
          <a:lstStyle/>
          <a:p>
            <a:r>
              <a:rPr lang="hr-HR" sz="6600" b="1" i="1" dirty="0">
                <a:latin typeface="Chiller" pitchFamily="82" charset="0"/>
              </a:rPr>
              <a:t>Javni bežični internet (HotSpot)</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710" y="4149080"/>
            <a:ext cx="2673336" cy="2673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2204865"/>
            <a:ext cx="6264696" cy="3693319"/>
          </a:xfrm>
          <a:prstGeom prst="rect">
            <a:avLst/>
          </a:prstGeom>
        </p:spPr>
        <p:txBody>
          <a:bodyPr wrap="square">
            <a:spAutoFit/>
          </a:bodyPr>
          <a:lstStyle/>
          <a:p>
            <a:r>
              <a:rPr lang="hr-HR" dirty="0"/>
              <a:t>Neke</a:t>
            </a:r>
            <a:r>
              <a:rPr lang="hr-HR" dirty="0">
                <a:solidFill>
                  <a:srgbClr val="FF0000"/>
                </a:solidFill>
              </a:rPr>
              <a:t> ISP </a:t>
            </a:r>
            <a:r>
              <a:rPr lang="hr-HR" dirty="0"/>
              <a:t>tvrtke nude svojim korisnicima mogućnost spajanja na internet putem prijenosnika ili dlanovnika (</a:t>
            </a:r>
            <a:r>
              <a:rPr lang="hr-HR" dirty="0">
                <a:solidFill>
                  <a:srgbClr val="FF0000"/>
                </a:solidFill>
              </a:rPr>
              <a:t>PDA</a:t>
            </a:r>
            <a:r>
              <a:rPr lang="hr-HR" dirty="0"/>
              <a:t>) na javni bežični </a:t>
            </a:r>
            <a:r>
              <a:rPr lang="hr-HR" dirty="0" smtClean="0"/>
              <a:t>internet</a:t>
            </a:r>
          </a:p>
          <a:p>
            <a:endParaRPr lang="hr-HR" dirty="0"/>
          </a:p>
          <a:p>
            <a:r>
              <a:rPr lang="hr-HR" dirty="0"/>
              <a:t>Brzina prijenosa se kreće do 2 Mbps, ali često je manja zbog većeg broja korisnika koji se istodobno koriste ovom uslugom</a:t>
            </a:r>
            <a:r>
              <a:rPr lang="hr-HR" dirty="0" smtClean="0"/>
              <a:t>. </a:t>
            </a:r>
          </a:p>
          <a:p>
            <a:endParaRPr lang="hr-HR" dirty="0"/>
          </a:p>
          <a:p>
            <a:r>
              <a:rPr lang="hr-HR" dirty="0"/>
              <a:t>Ako ste izvan kuće ili na putu, možete pristupiti internetu pod uvjetom da ste u dosegu signala neke od tzv. </a:t>
            </a:r>
            <a:r>
              <a:rPr lang="hr-HR" dirty="0">
                <a:solidFill>
                  <a:srgbClr val="FF0000"/>
                </a:solidFill>
              </a:rPr>
              <a:t>HotSpot</a:t>
            </a:r>
            <a:r>
              <a:rPr lang="hr-HR" dirty="0"/>
              <a:t> lokacija gdje su postavljene pristupne točke </a:t>
            </a:r>
            <a:r>
              <a:rPr lang="hr-HR" dirty="0">
                <a:solidFill>
                  <a:srgbClr val="FF0000"/>
                </a:solidFill>
              </a:rPr>
              <a:t>(Access Point) </a:t>
            </a:r>
            <a:r>
              <a:rPr lang="hr-HR" dirty="0"/>
              <a:t>koja prenosi signale do 100 metara. </a:t>
            </a:r>
            <a:r>
              <a:rPr lang="hr-HR" dirty="0" smtClean="0"/>
              <a:t> </a:t>
            </a:r>
          </a:p>
          <a:p>
            <a:endParaRPr lang="hr-HR" dirty="0"/>
          </a:p>
          <a:p>
            <a:endParaRPr lang="hr-HR" dirty="0" smtClean="0"/>
          </a:p>
        </p:txBody>
      </p:sp>
    </p:spTree>
    <p:extLst>
      <p:ext uri="{BB962C8B-B14F-4D97-AF65-F5344CB8AC3E}">
        <p14:creationId xmlns:p14="http://schemas.microsoft.com/office/powerpoint/2010/main" val="41161768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ircle(in)">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70025"/>
          </a:xfrm>
        </p:spPr>
        <p:txBody>
          <a:bodyPr>
            <a:normAutofit fontScale="90000"/>
          </a:bodyPr>
          <a:lstStyle/>
          <a:p>
            <a:r>
              <a:rPr lang="hr-HR" sz="9600" b="1" i="1" dirty="0">
                <a:latin typeface="Chiller" pitchFamily="82" charset="0"/>
              </a:rPr>
              <a:t>Stalna veza</a:t>
            </a:r>
            <a:r>
              <a:rPr lang="hr-HR" b="1" dirty="0"/>
              <a:t/>
            </a:r>
            <a:br>
              <a:rPr lang="hr-HR" b="1" dirty="0"/>
            </a:br>
            <a:endParaRPr lang="hr-HR" dirty="0"/>
          </a:p>
        </p:txBody>
      </p:sp>
      <p:sp>
        <p:nvSpPr>
          <p:cNvPr id="4" name="Rectangle 3"/>
          <p:cNvSpPr/>
          <p:nvPr/>
        </p:nvSpPr>
        <p:spPr>
          <a:xfrm>
            <a:off x="227869" y="1628800"/>
            <a:ext cx="7272808" cy="646331"/>
          </a:xfrm>
          <a:prstGeom prst="rect">
            <a:avLst/>
          </a:prstGeom>
        </p:spPr>
        <p:txBody>
          <a:bodyPr wrap="square">
            <a:spAutoFit/>
          </a:bodyPr>
          <a:lstStyle/>
          <a:p>
            <a:r>
              <a:rPr lang="hr-HR" dirty="0"/>
              <a:t>Stalna veza s internetom ostvaruje se korištenjem DSL (Digital Subscriber Line) tehnologije ili kabelske veze.</a:t>
            </a:r>
          </a:p>
        </p:txBody>
      </p:sp>
      <p:sp>
        <p:nvSpPr>
          <p:cNvPr id="5" name="Rectangle 4"/>
          <p:cNvSpPr/>
          <p:nvPr/>
        </p:nvSpPr>
        <p:spPr>
          <a:xfrm>
            <a:off x="227869" y="2690336"/>
            <a:ext cx="6630131" cy="1200329"/>
          </a:xfrm>
          <a:prstGeom prst="rect">
            <a:avLst/>
          </a:prstGeom>
        </p:spPr>
        <p:txBody>
          <a:bodyPr wrap="square">
            <a:spAutoFit/>
          </a:bodyPr>
          <a:lstStyle/>
          <a:p>
            <a:r>
              <a:rPr lang="hr-HR" dirty="0"/>
              <a:t>Kabelska veza se može ostvariti samo ako je već uvedena kabelska televizija tako da koristi istu infrastrukturu, uz dodatak kabelskog modema koji se najčešće iznajmljuje od distributera kabelske televizije.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657600"/>
            <a:ext cx="3429000" cy="3200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521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671</Words>
  <Application>Microsoft Office PowerPoint</Application>
  <PresentationFormat>On-screen Show (4:3)</PresentationFormat>
  <Paragraphs>59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POVEZIVANJE NA INTERNET</vt:lpstr>
      <vt:lpstr>PRISTUP PREKO LOKALNE MREŽE</vt:lpstr>
      <vt:lpstr>Veza na poziv (dial-up) </vt:lpstr>
      <vt:lpstr>Analogni modem</vt:lpstr>
      <vt:lpstr>PowerPoint Presentation</vt:lpstr>
      <vt:lpstr>Mobilni uređaj </vt:lpstr>
      <vt:lpstr>Javni bežični internet (HotSpot)</vt:lpstr>
      <vt:lpstr>Stalna veza </vt:lpstr>
      <vt:lpstr>DSL uređaj (Digital Subscriber Line) </vt:lpstr>
      <vt:lpstr>Internet putem satelita </vt:lpstr>
      <vt:lpstr>Optičko povezivanje </vt:lpstr>
      <vt:lpstr>HVALA NA PAŽNJI!!!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učenik</dc:creator>
  <cp:lastModifiedBy>učenik</cp:lastModifiedBy>
  <cp:revision>8</cp:revision>
  <dcterms:created xsi:type="dcterms:W3CDTF">2011-05-18T13:17:40Z</dcterms:created>
  <dcterms:modified xsi:type="dcterms:W3CDTF">2011-05-19T12:19:23Z</dcterms:modified>
</cp:coreProperties>
</file>