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325" r:id="rId3"/>
    <p:sldId id="323" r:id="rId4"/>
    <p:sldId id="328" r:id="rId5"/>
    <p:sldId id="330" r:id="rId6"/>
    <p:sldId id="361" r:id="rId7"/>
    <p:sldId id="360" r:id="rId8"/>
    <p:sldId id="341" r:id="rId9"/>
    <p:sldId id="260" r:id="rId10"/>
    <p:sldId id="376" r:id="rId11"/>
    <p:sldId id="261" r:id="rId12"/>
    <p:sldId id="262" r:id="rId13"/>
    <p:sldId id="264" r:id="rId14"/>
    <p:sldId id="265" r:id="rId15"/>
    <p:sldId id="427" r:id="rId16"/>
    <p:sldId id="435" r:id="rId17"/>
    <p:sldId id="437" r:id="rId18"/>
    <p:sldId id="390" r:id="rId19"/>
    <p:sldId id="432" r:id="rId20"/>
    <p:sldId id="420" r:id="rId21"/>
    <p:sldId id="404" r:id="rId22"/>
    <p:sldId id="405" r:id="rId23"/>
    <p:sldId id="406" r:id="rId24"/>
    <p:sldId id="383" r:id="rId25"/>
    <p:sldId id="287" r:id="rId26"/>
    <p:sldId id="419" r:id="rId27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99FF"/>
    <a:srgbClr val="800000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25" autoAdjust="0"/>
  </p:normalViewPr>
  <p:slideViewPr>
    <p:cSldViewPr>
      <p:cViewPr varScale="1">
        <p:scale>
          <a:sx n="81" d="100"/>
          <a:sy n="81" d="100"/>
        </p:scale>
        <p:origin x="1502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A48FF-6EB0-4F66-B10D-EA11DA5ED8A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E92C867E-E7C6-4E6C-978D-14CB9110DDBA}">
      <dgm:prSet/>
      <dgm:spPr/>
      <dgm:t>
        <a:bodyPr/>
        <a:lstStyle/>
        <a:p>
          <a:endParaRPr lang="hr-HR"/>
        </a:p>
      </dgm:t>
    </dgm:pt>
    <dgm:pt modelId="{8598CA10-52D6-421C-B2AD-ED960DC5A61D}" type="parTrans" cxnId="{4CF6AFB0-1D52-451E-A517-3AB0586F2E40}">
      <dgm:prSet/>
      <dgm:spPr/>
    </dgm:pt>
    <dgm:pt modelId="{19B4653C-D361-45A3-A7A0-F5809E0DE753}" type="sibTrans" cxnId="{4CF6AFB0-1D52-451E-A517-3AB0586F2E40}">
      <dgm:prSet/>
      <dgm:spPr/>
    </dgm:pt>
    <dgm:pt modelId="{6A5BA603-C98C-48CC-A957-BB18B57F17D5}">
      <dgm:prSet/>
      <dgm:spPr/>
      <dgm:t>
        <a:bodyPr/>
        <a:lstStyle/>
        <a:p>
          <a:endParaRPr lang="hr-HR"/>
        </a:p>
      </dgm:t>
    </dgm:pt>
    <dgm:pt modelId="{5B4CC627-1430-437C-B04F-6DECCB70F7E1}" type="parTrans" cxnId="{E50D4465-D1D0-42FA-8DD6-9B3970C8D188}">
      <dgm:prSet/>
      <dgm:spPr/>
    </dgm:pt>
    <dgm:pt modelId="{FB3F7D9A-850B-4928-9035-F0E52556D8E8}" type="sibTrans" cxnId="{E50D4465-D1D0-42FA-8DD6-9B3970C8D188}">
      <dgm:prSet/>
      <dgm:spPr/>
    </dgm:pt>
    <dgm:pt modelId="{608E3FEB-E4D0-494D-80AD-87064DCF4ED6}">
      <dgm:prSet/>
      <dgm:spPr/>
      <dgm:t>
        <a:bodyPr/>
        <a:lstStyle/>
        <a:p>
          <a:endParaRPr lang="hr-HR"/>
        </a:p>
      </dgm:t>
    </dgm:pt>
    <dgm:pt modelId="{3A1606AE-DA47-4543-B95A-663206C1DDE1}" type="parTrans" cxnId="{7A0A95BA-C557-4E96-9EF5-81DB83BE1A87}">
      <dgm:prSet/>
      <dgm:spPr/>
    </dgm:pt>
    <dgm:pt modelId="{ABBB506F-0CAD-4B7C-9EC8-75D8B4FFEC50}" type="sibTrans" cxnId="{7A0A95BA-C557-4E96-9EF5-81DB83BE1A87}">
      <dgm:prSet/>
      <dgm:spPr/>
    </dgm:pt>
    <dgm:pt modelId="{D08651FE-B6E9-4E30-A34A-34AD00767E8F}">
      <dgm:prSet/>
      <dgm:spPr/>
      <dgm:t>
        <a:bodyPr/>
        <a:lstStyle/>
        <a:p>
          <a:endParaRPr lang="hr-HR"/>
        </a:p>
      </dgm:t>
    </dgm:pt>
    <dgm:pt modelId="{975706DA-BABB-43B4-9916-A8B43FBC867C}" type="parTrans" cxnId="{2D6A42CB-DBCC-4AE9-BCDA-DC379B1C8BD1}">
      <dgm:prSet/>
      <dgm:spPr/>
    </dgm:pt>
    <dgm:pt modelId="{E78AA966-1BDE-4AA5-9C60-ADDFCB3197A6}" type="sibTrans" cxnId="{2D6A42CB-DBCC-4AE9-BCDA-DC379B1C8BD1}">
      <dgm:prSet/>
      <dgm:spPr/>
    </dgm:pt>
    <dgm:pt modelId="{B72D89D0-DC1B-4936-9012-A80473C172EA}">
      <dgm:prSet/>
      <dgm:spPr/>
      <dgm:t>
        <a:bodyPr/>
        <a:lstStyle/>
        <a:p>
          <a:endParaRPr lang="hr-HR"/>
        </a:p>
      </dgm:t>
    </dgm:pt>
    <dgm:pt modelId="{34FF2ED1-56D0-45D8-89F2-16820C35DB04}" type="parTrans" cxnId="{1D371CF6-B7B0-4988-9B70-D42660656B1A}">
      <dgm:prSet/>
      <dgm:spPr/>
    </dgm:pt>
    <dgm:pt modelId="{6A4AD1E6-EEF2-4B9E-9122-765372953C03}" type="sibTrans" cxnId="{1D371CF6-B7B0-4988-9B70-D42660656B1A}">
      <dgm:prSet/>
      <dgm:spPr/>
    </dgm:pt>
    <dgm:pt modelId="{5CDBDBB7-6585-4C8F-B1A5-316AC8BA7C16}">
      <dgm:prSet/>
      <dgm:spPr/>
      <dgm:t>
        <a:bodyPr/>
        <a:lstStyle/>
        <a:p>
          <a:endParaRPr lang="hr-HR"/>
        </a:p>
      </dgm:t>
    </dgm:pt>
    <dgm:pt modelId="{4DB031A8-792F-4602-8B5C-AAAB3DCBB634}" type="parTrans" cxnId="{75FB6225-4176-4359-B035-9AB5ED1938BB}">
      <dgm:prSet/>
      <dgm:spPr/>
    </dgm:pt>
    <dgm:pt modelId="{7450829B-2E95-4308-802E-773E9CB342F6}" type="sibTrans" cxnId="{75FB6225-4176-4359-B035-9AB5ED1938BB}">
      <dgm:prSet/>
      <dgm:spPr/>
    </dgm:pt>
    <dgm:pt modelId="{4F3BCD83-7248-4154-8357-78F28D3528F0}">
      <dgm:prSet/>
      <dgm:spPr/>
      <dgm:t>
        <a:bodyPr/>
        <a:lstStyle/>
        <a:p>
          <a:endParaRPr lang="hr-HR"/>
        </a:p>
      </dgm:t>
    </dgm:pt>
    <dgm:pt modelId="{259A65B7-2F3D-47FA-A637-C544F27C9100}" type="parTrans" cxnId="{C13631C5-D1EB-4061-871B-40646C876902}">
      <dgm:prSet/>
      <dgm:spPr/>
    </dgm:pt>
    <dgm:pt modelId="{C387083E-5492-4184-B304-A025F022090A}" type="sibTrans" cxnId="{C13631C5-D1EB-4061-871B-40646C876902}">
      <dgm:prSet/>
      <dgm:spPr/>
    </dgm:pt>
    <dgm:pt modelId="{1D9A8176-41E4-43F1-9CE4-C62EACE70ACC}" type="pres">
      <dgm:prSet presAssocID="{D2EA48FF-6EB0-4F66-B10D-EA11DA5ED8A4}" presName="cycle" presStyleCnt="0">
        <dgm:presLayoutVars>
          <dgm:dir/>
          <dgm:resizeHandles val="exact"/>
        </dgm:presLayoutVars>
      </dgm:prSet>
      <dgm:spPr/>
    </dgm:pt>
    <dgm:pt modelId="{DC26002E-7071-401F-B863-E567459DDF5F}" type="pres">
      <dgm:prSet presAssocID="{E92C867E-E7C6-4E6C-978D-14CB9110DDBA}" presName="dummy" presStyleCnt="0"/>
      <dgm:spPr/>
    </dgm:pt>
    <dgm:pt modelId="{9FB7498A-2B42-4398-B55B-2B4B6A129886}" type="pres">
      <dgm:prSet presAssocID="{E92C867E-E7C6-4E6C-978D-14CB9110DDBA}" presName="node" presStyleLbl="revTx" presStyleIdx="0" presStyleCnt="7">
        <dgm:presLayoutVars>
          <dgm:bulletEnabled val="1"/>
        </dgm:presLayoutVars>
      </dgm:prSet>
      <dgm:spPr/>
    </dgm:pt>
    <dgm:pt modelId="{980B4922-51ED-4C31-A4E2-1673A2AF12F5}" type="pres">
      <dgm:prSet presAssocID="{19B4653C-D361-45A3-A7A0-F5809E0DE753}" presName="sibTrans" presStyleLbl="node1" presStyleIdx="0" presStyleCnt="7"/>
      <dgm:spPr/>
    </dgm:pt>
    <dgm:pt modelId="{970E00D5-5771-44F2-A387-BF71FE8912C4}" type="pres">
      <dgm:prSet presAssocID="{6A5BA603-C98C-48CC-A957-BB18B57F17D5}" presName="dummy" presStyleCnt="0"/>
      <dgm:spPr/>
    </dgm:pt>
    <dgm:pt modelId="{F8D2A498-4AA1-449F-82F5-A32A2ECC8046}" type="pres">
      <dgm:prSet presAssocID="{6A5BA603-C98C-48CC-A957-BB18B57F17D5}" presName="node" presStyleLbl="revTx" presStyleIdx="1" presStyleCnt="7">
        <dgm:presLayoutVars>
          <dgm:bulletEnabled val="1"/>
        </dgm:presLayoutVars>
      </dgm:prSet>
      <dgm:spPr/>
    </dgm:pt>
    <dgm:pt modelId="{FE6308D9-E9C2-4D6C-9553-7ED849242E53}" type="pres">
      <dgm:prSet presAssocID="{FB3F7D9A-850B-4928-9035-F0E52556D8E8}" presName="sibTrans" presStyleLbl="node1" presStyleIdx="1" presStyleCnt="7"/>
      <dgm:spPr/>
    </dgm:pt>
    <dgm:pt modelId="{0A4BE100-B3B5-48E1-9AEA-A0EAB83806A1}" type="pres">
      <dgm:prSet presAssocID="{608E3FEB-E4D0-494D-80AD-87064DCF4ED6}" presName="dummy" presStyleCnt="0"/>
      <dgm:spPr/>
    </dgm:pt>
    <dgm:pt modelId="{A811578E-5072-4923-AEB7-8B76A8B626BF}" type="pres">
      <dgm:prSet presAssocID="{608E3FEB-E4D0-494D-80AD-87064DCF4ED6}" presName="node" presStyleLbl="revTx" presStyleIdx="2" presStyleCnt="7">
        <dgm:presLayoutVars>
          <dgm:bulletEnabled val="1"/>
        </dgm:presLayoutVars>
      </dgm:prSet>
      <dgm:spPr/>
    </dgm:pt>
    <dgm:pt modelId="{D73A2436-2429-4BC0-8F61-6591B1F5ADAB}" type="pres">
      <dgm:prSet presAssocID="{ABBB506F-0CAD-4B7C-9EC8-75D8B4FFEC50}" presName="sibTrans" presStyleLbl="node1" presStyleIdx="2" presStyleCnt="7"/>
      <dgm:spPr/>
    </dgm:pt>
    <dgm:pt modelId="{447B7691-653D-4771-9F49-8F92E3C78B02}" type="pres">
      <dgm:prSet presAssocID="{D08651FE-B6E9-4E30-A34A-34AD00767E8F}" presName="dummy" presStyleCnt="0"/>
      <dgm:spPr/>
    </dgm:pt>
    <dgm:pt modelId="{D02ADC8C-5398-40A3-9DA8-B11A9E8E6CB3}" type="pres">
      <dgm:prSet presAssocID="{D08651FE-B6E9-4E30-A34A-34AD00767E8F}" presName="node" presStyleLbl="revTx" presStyleIdx="3" presStyleCnt="7">
        <dgm:presLayoutVars>
          <dgm:bulletEnabled val="1"/>
        </dgm:presLayoutVars>
      </dgm:prSet>
      <dgm:spPr/>
    </dgm:pt>
    <dgm:pt modelId="{C93D623E-9665-4E77-83EB-7ED6ECB97D1E}" type="pres">
      <dgm:prSet presAssocID="{E78AA966-1BDE-4AA5-9C60-ADDFCB3197A6}" presName="sibTrans" presStyleLbl="node1" presStyleIdx="3" presStyleCnt="7"/>
      <dgm:spPr/>
    </dgm:pt>
    <dgm:pt modelId="{EA991705-B5C0-421A-9486-4D12AA58E9B8}" type="pres">
      <dgm:prSet presAssocID="{B72D89D0-DC1B-4936-9012-A80473C172EA}" presName="dummy" presStyleCnt="0"/>
      <dgm:spPr/>
    </dgm:pt>
    <dgm:pt modelId="{1C223AFA-E2FB-4925-BD86-2F36CC46A837}" type="pres">
      <dgm:prSet presAssocID="{B72D89D0-DC1B-4936-9012-A80473C172EA}" presName="node" presStyleLbl="revTx" presStyleIdx="4" presStyleCnt="7">
        <dgm:presLayoutVars>
          <dgm:bulletEnabled val="1"/>
        </dgm:presLayoutVars>
      </dgm:prSet>
      <dgm:spPr/>
    </dgm:pt>
    <dgm:pt modelId="{4C34CFEE-0CCD-493E-A792-31AE13B02225}" type="pres">
      <dgm:prSet presAssocID="{6A4AD1E6-EEF2-4B9E-9122-765372953C03}" presName="sibTrans" presStyleLbl="node1" presStyleIdx="4" presStyleCnt="7"/>
      <dgm:spPr/>
    </dgm:pt>
    <dgm:pt modelId="{07A1F882-6BB2-4CCB-A15D-C0F17F9177A5}" type="pres">
      <dgm:prSet presAssocID="{5CDBDBB7-6585-4C8F-B1A5-316AC8BA7C16}" presName="dummy" presStyleCnt="0"/>
      <dgm:spPr/>
    </dgm:pt>
    <dgm:pt modelId="{CC312A2F-BE5F-4D0D-8A81-850A44385420}" type="pres">
      <dgm:prSet presAssocID="{5CDBDBB7-6585-4C8F-B1A5-316AC8BA7C16}" presName="node" presStyleLbl="revTx" presStyleIdx="5" presStyleCnt="7">
        <dgm:presLayoutVars>
          <dgm:bulletEnabled val="1"/>
        </dgm:presLayoutVars>
      </dgm:prSet>
      <dgm:spPr/>
    </dgm:pt>
    <dgm:pt modelId="{F6B2A03E-C84D-4A21-9CCD-49D31273CDE8}" type="pres">
      <dgm:prSet presAssocID="{7450829B-2E95-4308-802E-773E9CB342F6}" presName="sibTrans" presStyleLbl="node1" presStyleIdx="5" presStyleCnt="7"/>
      <dgm:spPr/>
    </dgm:pt>
    <dgm:pt modelId="{35821636-5922-47F4-AA62-1DB83AAD5AFA}" type="pres">
      <dgm:prSet presAssocID="{4F3BCD83-7248-4154-8357-78F28D3528F0}" presName="dummy" presStyleCnt="0"/>
      <dgm:spPr/>
    </dgm:pt>
    <dgm:pt modelId="{7890E7CB-35CC-4E55-85EB-6602DFDF63C0}" type="pres">
      <dgm:prSet presAssocID="{4F3BCD83-7248-4154-8357-78F28D3528F0}" presName="node" presStyleLbl="revTx" presStyleIdx="6" presStyleCnt="7">
        <dgm:presLayoutVars>
          <dgm:bulletEnabled val="1"/>
        </dgm:presLayoutVars>
      </dgm:prSet>
      <dgm:spPr/>
    </dgm:pt>
    <dgm:pt modelId="{5FE7A361-E337-4A0B-A9E4-22CAD690EB06}" type="pres">
      <dgm:prSet presAssocID="{C387083E-5492-4184-B304-A025F022090A}" presName="sibTrans" presStyleLbl="node1" presStyleIdx="6" presStyleCnt="7"/>
      <dgm:spPr/>
    </dgm:pt>
  </dgm:ptLst>
  <dgm:cxnLst>
    <dgm:cxn modelId="{751CC50D-1AFF-4633-B463-76FB43C7E640}" type="presOf" srcId="{E78AA966-1BDE-4AA5-9C60-ADDFCB3197A6}" destId="{C93D623E-9665-4E77-83EB-7ED6ECB97D1E}" srcOrd="0" destOrd="0" presId="urn:microsoft.com/office/officeart/2005/8/layout/cycle1"/>
    <dgm:cxn modelId="{A3B18E24-9971-4550-BA4B-3D81B1C9D267}" type="presOf" srcId="{608E3FEB-E4D0-494D-80AD-87064DCF4ED6}" destId="{A811578E-5072-4923-AEB7-8B76A8B626BF}" srcOrd="0" destOrd="0" presId="urn:microsoft.com/office/officeart/2005/8/layout/cycle1"/>
    <dgm:cxn modelId="{75FB6225-4176-4359-B035-9AB5ED1938BB}" srcId="{D2EA48FF-6EB0-4F66-B10D-EA11DA5ED8A4}" destId="{5CDBDBB7-6585-4C8F-B1A5-316AC8BA7C16}" srcOrd="5" destOrd="0" parTransId="{4DB031A8-792F-4602-8B5C-AAAB3DCBB634}" sibTransId="{7450829B-2E95-4308-802E-773E9CB342F6}"/>
    <dgm:cxn modelId="{E50D4465-D1D0-42FA-8DD6-9B3970C8D188}" srcId="{D2EA48FF-6EB0-4F66-B10D-EA11DA5ED8A4}" destId="{6A5BA603-C98C-48CC-A957-BB18B57F17D5}" srcOrd="1" destOrd="0" parTransId="{5B4CC627-1430-437C-B04F-6DECCB70F7E1}" sibTransId="{FB3F7D9A-850B-4928-9035-F0E52556D8E8}"/>
    <dgm:cxn modelId="{421E626C-D591-4C9F-8BCB-2D85825E6EB0}" type="presOf" srcId="{6A5BA603-C98C-48CC-A957-BB18B57F17D5}" destId="{F8D2A498-4AA1-449F-82F5-A32A2ECC8046}" srcOrd="0" destOrd="0" presId="urn:microsoft.com/office/officeart/2005/8/layout/cycle1"/>
    <dgm:cxn modelId="{5D4AA14F-93D1-492F-93FA-AB1E117E0374}" type="presOf" srcId="{6A4AD1E6-EEF2-4B9E-9122-765372953C03}" destId="{4C34CFEE-0CCD-493E-A792-31AE13B02225}" srcOrd="0" destOrd="0" presId="urn:microsoft.com/office/officeart/2005/8/layout/cycle1"/>
    <dgm:cxn modelId="{6C3C4276-ECF1-4A57-B29A-8A999A6ABD06}" type="presOf" srcId="{4F3BCD83-7248-4154-8357-78F28D3528F0}" destId="{7890E7CB-35CC-4E55-85EB-6602DFDF63C0}" srcOrd="0" destOrd="0" presId="urn:microsoft.com/office/officeart/2005/8/layout/cycle1"/>
    <dgm:cxn modelId="{669FB359-6C2D-4700-A241-B1B63F5C65B9}" type="presOf" srcId="{E92C867E-E7C6-4E6C-978D-14CB9110DDBA}" destId="{9FB7498A-2B42-4398-B55B-2B4B6A129886}" srcOrd="0" destOrd="0" presId="urn:microsoft.com/office/officeart/2005/8/layout/cycle1"/>
    <dgm:cxn modelId="{1DD41297-40E8-45B3-9B99-8E2DC76588DC}" type="presOf" srcId="{B72D89D0-DC1B-4936-9012-A80473C172EA}" destId="{1C223AFA-E2FB-4925-BD86-2F36CC46A837}" srcOrd="0" destOrd="0" presId="urn:microsoft.com/office/officeart/2005/8/layout/cycle1"/>
    <dgm:cxn modelId="{92049AA0-A7EA-4180-9572-409C0E4D8FD7}" type="presOf" srcId="{D2EA48FF-6EB0-4F66-B10D-EA11DA5ED8A4}" destId="{1D9A8176-41E4-43F1-9CE4-C62EACE70ACC}" srcOrd="0" destOrd="0" presId="urn:microsoft.com/office/officeart/2005/8/layout/cycle1"/>
    <dgm:cxn modelId="{371F81AC-8BFE-40E5-B17A-485E71B0A739}" type="presOf" srcId="{19B4653C-D361-45A3-A7A0-F5809E0DE753}" destId="{980B4922-51ED-4C31-A4E2-1673A2AF12F5}" srcOrd="0" destOrd="0" presId="urn:microsoft.com/office/officeart/2005/8/layout/cycle1"/>
    <dgm:cxn modelId="{4CF6AFB0-1D52-451E-A517-3AB0586F2E40}" srcId="{D2EA48FF-6EB0-4F66-B10D-EA11DA5ED8A4}" destId="{E92C867E-E7C6-4E6C-978D-14CB9110DDBA}" srcOrd="0" destOrd="0" parTransId="{8598CA10-52D6-421C-B2AD-ED960DC5A61D}" sibTransId="{19B4653C-D361-45A3-A7A0-F5809E0DE753}"/>
    <dgm:cxn modelId="{7A0A95BA-C557-4E96-9EF5-81DB83BE1A87}" srcId="{D2EA48FF-6EB0-4F66-B10D-EA11DA5ED8A4}" destId="{608E3FEB-E4D0-494D-80AD-87064DCF4ED6}" srcOrd="2" destOrd="0" parTransId="{3A1606AE-DA47-4543-B95A-663206C1DDE1}" sibTransId="{ABBB506F-0CAD-4B7C-9EC8-75D8B4FFEC50}"/>
    <dgm:cxn modelId="{C13631C5-D1EB-4061-871B-40646C876902}" srcId="{D2EA48FF-6EB0-4F66-B10D-EA11DA5ED8A4}" destId="{4F3BCD83-7248-4154-8357-78F28D3528F0}" srcOrd="6" destOrd="0" parTransId="{259A65B7-2F3D-47FA-A637-C544F27C9100}" sibTransId="{C387083E-5492-4184-B304-A025F022090A}"/>
    <dgm:cxn modelId="{2D6A42CB-DBCC-4AE9-BCDA-DC379B1C8BD1}" srcId="{D2EA48FF-6EB0-4F66-B10D-EA11DA5ED8A4}" destId="{D08651FE-B6E9-4E30-A34A-34AD00767E8F}" srcOrd="3" destOrd="0" parTransId="{975706DA-BABB-43B4-9916-A8B43FBC867C}" sibTransId="{E78AA966-1BDE-4AA5-9C60-ADDFCB3197A6}"/>
    <dgm:cxn modelId="{C8C7D5CF-1FCE-45DC-8568-1AA5DAF99D61}" type="presOf" srcId="{ABBB506F-0CAD-4B7C-9EC8-75D8B4FFEC50}" destId="{D73A2436-2429-4BC0-8F61-6591B1F5ADAB}" srcOrd="0" destOrd="0" presId="urn:microsoft.com/office/officeart/2005/8/layout/cycle1"/>
    <dgm:cxn modelId="{6C522FD5-5F5F-4F6D-A682-6B37D9B16079}" type="presOf" srcId="{C387083E-5492-4184-B304-A025F022090A}" destId="{5FE7A361-E337-4A0B-A9E4-22CAD690EB06}" srcOrd="0" destOrd="0" presId="urn:microsoft.com/office/officeart/2005/8/layout/cycle1"/>
    <dgm:cxn modelId="{4E0C38DE-C375-4DEE-A3C3-9E84506E0304}" type="presOf" srcId="{5CDBDBB7-6585-4C8F-B1A5-316AC8BA7C16}" destId="{CC312A2F-BE5F-4D0D-8A81-850A44385420}" srcOrd="0" destOrd="0" presId="urn:microsoft.com/office/officeart/2005/8/layout/cycle1"/>
    <dgm:cxn modelId="{FB525AED-A384-4422-A896-2B5E97D043A4}" type="presOf" srcId="{7450829B-2E95-4308-802E-773E9CB342F6}" destId="{F6B2A03E-C84D-4A21-9CCD-49D31273CDE8}" srcOrd="0" destOrd="0" presId="urn:microsoft.com/office/officeart/2005/8/layout/cycle1"/>
    <dgm:cxn modelId="{B5B3D2EE-2E7F-44F0-A09A-35046D31ED4A}" type="presOf" srcId="{D08651FE-B6E9-4E30-A34A-34AD00767E8F}" destId="{D02ADC8C-5398-40A3-9DA8-B11A9E8E6CB3}" srcOrd="0" destOrd="0" presId="urn:microsoft.com/office/officeart/2005/8/layout/cycle1"/>
    <dgm:cxn modelId="{1D371CF6-B7B0-4988-9B70-D42660656B1A}" srcId="{D2EA48FF-6EB0-4F66-B10D-EA11DA5ED8A4}" destId="{B72D89D0-DC1B-4936-9012-A80473C172EA}" srcOrd="4" destOrd="0" parTransId="{34FF2ED1-56D0-45D8-89F2-16820C35DB04}" sibTransId="{6A4AD1E6-EEF2-4B9E-9122-765372953C03}"/>
    <dgm:cxn modelId="{0D0649F6-79F4-45DB-B594-47F86B82A944}" type="presOf" srcId="{FB3F7D9A-850B-4928-9035-F0E52556D8E8}" destId="{FE6308D9-E9C2-4D6C-9553-7ED849242E53}" srcOrd="0" destOrd="0" presId="urn:microsoft.com/office/officeart/2005/8/layout/cycle1"/>
    <dgm:cxn modelId="{9B4A1EF1-0321-44B2-9B2B-A4807050EDAF}" type="presParOf" srcId="{1D9A8176-41E4-43F1-9CE4-C62EACE70ACC}" destId="{DC26002E-7071-401F-B863-E567459DDF5F}" srcOrd="0" destOrd="0" presId="urn:microsoft.com/office/officeart/2005/8/layout/cycle1"/>
    <dgm:cxn modelId="{19EA6FBC-5005-41A6-A99E-5EB10B6D70B7}" type="presParOf" srcId="{1D9A8176-41E4-43F1-9CE4-C62EACE70ACC}" destId="{9FB7498A-2B42-4398-B55B-2B4B6A129886}" srcOrd="1" destOrd="0" presId="urn:microsoft.com/office/officeart/2005/8/layout/cycle1"/>
    <dgm:cxn modelId="{3178E593-192B-4042-A637-61C18E99D45F}" type="presParOf" srcId="{1D9A8176-41E4-43F1-9CE4-C62EACE70ACC}" destId="{980B4922-51ED-4C31-A4E2-1673A2AF12F5}" srcOrd="2" destOrd="0" presId="urn:microsoft.com/office/officeart/2005/8/layout/cycle1"/>
    <dgm:cxn modelId="{0FB27CB0-03FF-4716-B135-B17BB555CFCF}" type="presParOf" srcId="{1D9A8176-41E4-43F1-9CE4-C62EACE70ACC}" destId="{970E00D5-5771-44F2-A387-BF71FE8912C4}" srcOrd="3" destOrd="0" presId="urn:microsoft.com/office/officeart/2005/8/layout/cycle1"/>
    <dgm:cxn modelId="{C6D3EF24-ECE6-48E0-8832-9DAC22C99A6B}" type="presParOf" srcId="{1D9A8176-41E4-43F1-9CE4-C62EACE70ACC}" destId="{F8D2A498-4AA1-449F-82F5-A32A2ECC8046}" srcOrd="4" destOrd="0" presId="urn:microsoft.com/office/officeart/2005/8/layout/cycle1"/>
    <dgm:cxn modelId="{3382E1A0-5D36-4584-895D-B94133EEF662}" type="presParOf" srcId="{1D9A8176-41E4-43F1-9CE4-C62EACE70ACC}" destId="{FE6308D9-E9C2-4D6C-9553-7ED849242E53}" srcOrd="5" destOrd="0" presId="urn:microsoft.com/office/officeart/2005/8/layout/cycle1"/>
    <dgm:cxn modelId="{FCFD2B34-425B-40DE-9758-A3F051C33340}" type="presParOf" srcId="{1D9A8176-41E4-43F1-9CE4-C62EACE70ACC}" destId="{0A4BE100-B3B5-48E1-9AEA-A0EAB83806A1}" srcOrd="6" destOrd="0" presId="urn:microsoft.com/office/officeart/2005/8/layout/cycle1"/>
    <dgm:cxn modelId="{6B1C345D-3ADD-4B75-B8E3-602902CF552A}" type="presParOf" srcId="{1D9A8176-41E4-43F1-9CE4-C62EACE70ACC}" destId="{A811578E-5072-4923-AEB7-8B76A8B626BF}" srcOrd="7" destOrd="0" presId="urn:microsoft.com/office/officeart/2005/8/layout/cycle1"/>
    <dgm:cxn modelId="{7E264335-AD23-4E3C-B4B1-A7F0DA0DBAB6}" type="presParOf" srcId="{1D9A8176-41E4-43F1-9CE4-C62EACE70ACC}" destId="{D73A2436-2429-4BC0-8F61-6591B1F5ADAB}" srcOrd="8" destOrd="0" presId="urn:microsoft.com/office/officeart/2005/8/layout/cycle1"/>
    <dgm:cxn modelId="{0C66245D-3F86-4707-98D8-8BFD1C5317CC}" type="presParOf" srcId="{1D9A8176-41E4-43F1-9CE4-C62EACE70ACC}" destId="{447B7691-653D-4771-9F49-8F92E3C78B02}" srcOrd="9" destOrd="0" presId="urn:microsoft.com/office/officeart/2005/8/layout/cycle1"/>
    <dgm:cxn modelId="{7E578972-3BD7-4630-923F-BDCB784C1DA2}" type="presParOf" srcId="{1D9A8176-41E4-43F1-9CE4-C62EACE70ACC}" destId="{D02ADC8C-5398-40A3-9DA8-B11A9E8E6CB3}" srcOrd="10" destOrd="0" presId="urn:microsoft.com/office/officeart/2005/8/layout/cycle1"/>
    <dgm:cxn modelId="{ACB29149-7AE0-4715-95C7-0EF3B85E9779}" type="presParOf" srcId="{1D9A8176-41E4-43F1-9CE4-C62EACE70ACC}" destId="{C93D623E-9665-4E77-83EB-7ED6ECB97D1E}" srcOrd="11" destOrd="0" presId="urn:microsoft.com/office/officeart/2005/8/layout/cycle1"/>
    <dgm:cxn modelId="{85F6D663-D619-45A6-A8CB-63FECEC777D0}" type="presParOf" srcId="{1D9A8176-41E4-43F1-9CE4-C62EACE70ACC}" destId="{EA991705-B5C0-421A-9486-4D12AA58E9B8}" srcOrd="12" destOrd="0" presId="urn:microsoft.com/office/officeart/2005/8/layout/cycle1"/>
    <dgm:cxn modelId="{B9F363A8-55B4-45E6-B385-06E783A852DD}" type="presParOf" srcId="{1D9A8176-41E4-43F1-9CE4-C62EACE70ACC}" destId="{1C223AFA-E2FB-4925-BD86-2F36CC46A837}" srcOrd="13" destOrd="0" presId="urn:microsoft.com/office/officeart/2005/8/layout/cycle1"/>
    <dgm:cxn modelId="{135B4A33-37D3-436E-87D8-BA80CB54FF90}" type="presParOf" srcId="{1D9A8176-41E4-43F1-9CE4-C62EACE70ACC}" destId="{4C34CFEE-0CCD-493E-A792-31AE13B02225}" srcOrd="14" destOrd="0" presId="urn:microsoft.com/office/officeart/2005/8/layout/cycle1"/>
    <dgm:cxn modelId="{6F9D15C3-7DE7-4950-BFB2-F9CDB422B1A0}" type="presParOf" srcId="{1D9A8176-41E4-43F1-9CE4-C62EACE70ACC}" destId="{07A1F882-6BB2-4CCB-A15D-C0F17F9177A5}" srcOrd="15" destOrd="0" presId="urn:microsoft.com/office/officeart/2005/8/layout/cycle1"/>
    <dgm:cxn modelId="{EA0EA6DC-2570-4DF7-BDD7-0DD9BA54B92A}" type="presParOf" srcId="{1D9A8176-41E4-43F1-9CE4-C62EACE70ACC}" destId="{CC312A2F-BE5F-4D0D-8A81-850A44385420}" srcOrd="16" destOrd="0" presId="urn:microsoft.com/office/officeart/2005/8/layout/cycle1"/>
    <dgm:cxn modelId="{436795D0-F6E9-45DD-AE6F-928F37D641BC}" type="presParOf" srcId="{1D9A8176-41E4-43F1-9CE4-C62EACE70ACC}" destId="{F6B2A03E-C84D-4A21-9CCD-49D31273CDE8}" srcOrd="17" destOrd="0" presId="urn:microsoft.com/office/officeart/2005/8/layout/cycle1"/>
    <dgm:cxn modelId="{49D60FBB-11C9-40A3-91F5-8FAD04C111A4}" type="presParOf" srcId="{1D9A8176-41E4-43F1-9CE4-C62EACE70ACC}" destId="{35821636-5922-47F4-AA62-1DB83AAD5AFA}" srcOrd="18" destOrd="0" presId="urn:microsoft.com/office/officeart/2005/8/layout/cycle1"/>
    <dgm:cxn modelId="{C195D319-B613-42BD-8EF8-6C7C2D76BC62}" type="presParOf" srcId="{1D9A8176-41E4-43F1-9CE4-C62EACE70ACC}" destId="{7890E7CB-35CC-4E55-85EB-6602DFDF63C0}" srcOrd="19" destOrd="0" presId="urn:microsoft.com/office/officeart/2005/8/layout/cycle1"/>
    <dgm:cxn modelId="{0F198FA7-2B10-48DC-AE25-5EDC43D2FB6B}" type="presParOf" srcId="{1D9A8176-41E4-43F1-9CE4-C62EACE70ACC}" destId="{5FE7A361-E337-4A0B-A9E4-22CAD690EB06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59376F-5D6D-43B2-B462-B959DA4940F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C1C4CFA6-A241-4A96-808A-A5B07D7367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ZRELOST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za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polazak u školu</a:t>
          </a:r>
        </a:p>
      </dgm:t>
    </dgm:pt>
    <dgm:pt modelId="{BBFA7325-9E6B-4B21-AA25-4FA431EBD0D8}" type="parTrans" cxnId="{A9BD1589-14AB-4A43-AFEA-7229FA98219C}">
      <dgm:prSet/>
      <dgm:spPr/>
    </dgm:pt>
    <dgm:pt modelId="{AC0E6AE7-3EC3-464D-AFAD-DE74053E93DE}" type="sibTrans" cxnId="{A9BD1589-14AB-4A43-AFEA-7229FA98219C}">
      <dgm:prSet/>
      <dgm:spPr/>
    </dgm:pt>
    <dgm:pt modelId="{A6337621-A08B-428F-807D-56416DD4E7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1" i="1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INTELEKTUALNA</a:t>
          </a:r>
        </a:p>
      </dgm:t>
    </dgm:pt>
    <dgm:pt modelId="{6FAFB2A3-E911-4C3C-91DA-A85D91924FC8}" type="parTrans" cxnId="{CD6C360D-6671-4D61-8574-F8D887201C94}">
      <dgm:prSet/>
      <dgm:spPr/>
      <dgm:t>
        <a:bodyPr/>
        <a:lstStyle/>
        <a:p>
          <a:endParaRPr lang="hr-HR"/>
        </a:p>
      </dgm:t>
    </dgm:pt>
    <dgm:pt modelId="{B95B2444-A7C6-4A95-9A87-86FF1E277A9F}" type="sibTrans" cxnId="{CD6C360D-6671-4D61-8574-F8D887201C94}">
      <dgm:prSet/>
      <dgm:spPr/>
    </dgm:pt>
    <dgm:pt modelId="{A28B2D56-B88A-4237-A072-0D60FA933AF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1" i="1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EMOCIONALNA</a:t>
          </a:r>
        </a:p>
      </dgm:t>
    </dgm:pt>
    <dgm:pt modelId="{554AF2ED-E4DD-4AA3-99FC-8F5D1C9F2486}" type="parTrans" cxnId="{B098894F-4E5F-48A5-8BC2-576E0785FFE0}">
      <dgm:prSet/>
      <dgm:spPr/>
      <dgm:t>
        <a:bodyPr/>
        <a:lstStyle/>
        <a:p>
          <a:endParaRPr lang="hr-HR"/>
        </a:p>
      </dgm:t>
    </dgm:pt>
    <dgm:pt modelId="{BBF19CE3-349C-47D3-B485-9F4612FE251D}" type="sibTrans" cxnId="{B098894F-4E5F-48A5-8BC2-576E0785FFE0}">
      <dgm:prSet/>
      <dgm:spPr/>
    </dgm:pt>
    <dgm:pt modelId="{B3A04052-7F92-49F1-97DA-0114355707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1" i="1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SOCIJALNA</a:t>
          </a:r>
        </a:p>
      </dgm:t>
    </dgm:pt>
    <dgm:pt modelId="{038A4B21-E53B-47C3-873E-DE420443E9ED}" type="parTrans" cxnId="{136FFF5D-B9F5-4C70-9628-571FBFF200F2}">
      <dgm:prSet/>
      <dgm:spPr/>
      <dgm:t>
        <a:bodyPr/>
        <a:lstStyle/>
        <a:p>
          <a:endParaRPr lang="hr-HR"/>
        </a:p>
      </dgm:t>
    </dgm:pt>
    <dgm:pt modelId="{E71C32C9-AF0C-4CD9-8C0D-777F46021A74}" type="sibTrans" cxnId="{136FFF5D-B9F5-4C70-9628-571FBFF200F2}">
      <dgm:prSet/>
      <dgm:spPr/>
    </dgm:pt>
    <dgm:pt modelId="{53B67C4A-5CCA-4A91-B884-CB1FACEE08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1" i="1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FIZIČKA</a:t>
          </a:r>
        </a:p>
      </dgm:t>
    </dgm:pt>
    <dgm:pt modelId="{FE685BDA-114B-4D7A-9FA3-908829D3035E}" type="parTrans" cxnId="{FD352408-481E-4EB1-A12A-79C883D61912}">
      <dgm:prSet/>
      <dgm:spPr/>
      <dgm:t>
        <a:bodyPr/>
        <a:lstStyle/>
        <a:p>
          <a:endParaRPr lang="hr-HR"/>
        </a:p>
      </dgm:t>
    </dgm:pt>
    <dgm:pt modelId="{6D949CDF-B788-4D6F-B142-6589C80A7F6C}" type="sibTrans" cxnId="{FD352408-481E-4EB1-A12A-79C883D61912}">
      <dgm:prSet/>
      <dgm:spPr/>
    </dgm:pt>
    <dgm:pt modelId="{084C7465-B2D7-4D1D-A852-B2EB41E09BDF}" type="pres">
      <dgm:prSet presAssocID="{1A59376F-5D6D-43B2-B462-B959DA4940F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05FF19-94FD-4FAC-9F63-FE1EDD38B860}" type="pres">
      <dgm:prSet presAssocID="{C1C4CFA6-A241-4A96-808A-A5B07D7367DC}" presName="centerShape" presStyleLbl="node0" presStyleIdx="0" presStyleCnt="1"/>
      <dgm:spPr/>
    </dgm:pt>
    <dgm:pt modelId="{9F5515EE-FDD9-4E8A-9C43-DC3DDC9B34B3}" type="pres">
      <dgm:prSet presAssocID="{6FAFB2A3-E911-4C3C-91DA-A85D91924FC8}" presName="Name9" presStyleLbl="parChTrans1D2" presStyleIdx="0" presStyleCnt="4"/>
      <dgm:spPr/>
    </dgm:pt>
    <dgm:pt modelId="{3DA797CB-6523-41B4-832C-3614A9F57D28}" type="pres">
      <dgm:prSet presAssocID="{6FAFB2A3-E911-4C3C-91DA-A85D91924FC8}" presName="connTx" presStyleLbl="parChTrans1D2" presStyleIdx="0" presStyleCnt="4"/>
      <dgm:spPr/>
    </dgm:pt>
    <dgm:pt modelId="{F0C8BD80-5252-48BC-BA04-911A10975F70}" type="pres">
      <dgm:prSet presAssocID="{A6337621-A08B-428F-807D-56416DD4E76E}" presName="node" presStyleLbl="node1" presStyleIdx="0" presStyleCnt="4">
        <dgm:presLayoutVars>
          <dgm:bulletEnabled val="1"/>
        </dgm:presLayoutVars>
      </dgm:prSet>
      <dgm:spPr/>
    </dgm:pt>
    <dgm:pt modelId="{8090F414-9216-4D81-9C17-28DA8000FCC8}" type="pres">
      <dgm:prSet presAssocID="{554AF2ED-E4DD-4AA3-99FC-8F5D1C9F2486}" presName="Name9" presStyleLbl="parChTrans1D2" presStyleIdx="1" presStyleCnt="4"/>
      <dgm:spPr/>
    </dgm:pt>
    <dgm:pt modelId="{451275E0-A0F5-494F-AE5C-6381B2355441}" type="pres">
      <dgm:prSet presAssocID="{554AF2ED-E4DD-4AA3-99FC-8F5D1C9F2486}" presName="connTx" presStyleLbl="parChTrans1D2" presStyleIdx="1" presStyleCnt="4"/>
      <dgm:spPr/>
    </dgm:pt>
    <dgm:pt modelId="{36C27EC2-2484-490B-950F-3EFF32B07F3A}" type="pres">
      <dgm:prSet presAssocID="{A28B2D56-B88A-4237-A072-0D60FA933AFE}" presName="node" presStyleLbl="node1" presStyleIdx="1" presStyleCnt="4">
        <dgm:presLayoutVars>
          <dgm:bulletEnabled val="1"/>
        </dgm:presLayoutVars>
      </dgm:prSet>
      <dgm:spPr/>
    </dgm:pt>
    <dgm:pt modelId="{3064378D-7838-4797-AE52-364952A25197}" type="pres">
      <dgm:prSet presAssocID="{038A4B21-E53B-47C3-873E-DE420443E9ED}" presName="Name9" presStyleLbl="parChTrans1D2" presStyleIdx="2" presStyleCnt="4"/>
      <dgm:spPr/>
    </dgm:pt>
    <dgm:pt modelId="{9B9449EA-D323-4846-981F-C1514BB59D60}" type="pres">
      <dgm:prSet presAssocID="{038A4B21-E53B-47C3-873E-DE420443E9ED}" presName="connTx" presStyleLbl="parChTrans1D2" presStyleIdx="2" presStyleCnt="4"/>
      <dgm:spPr/>
    </dgm:pt>
    <dgm:pt modelId="{8BBF8A06-B81C-457B-96EB-621FAC3E6554}" type="pres">
      <dgm:prSet presAssocID="{B3A04052-7F92-49F1-97DA-01143557076D}" presName="node" presStyleLbl="node1" presStyleIdx="2" presStyleCnt="4">
        <dgm:presLayoutVars>
          <dgm:bulletEnabled val="1"/>
        </dgm:presLayoutVars>
      </dgm:prSet>
      <dgm:spPr/>
    </dgm:pt>
    <dgm:pt modelId="{35FD3E2E-FFCE-4D49-9B41-9721981E5003}" type="pres">
      <dgm:prSet presAssocID="{FE685BDA-114B-4D7A-9FA3-908829D3035E}" presName="Name9" presStyleLbl="parChTrans1D2" presStyleIdx="3" presStyleCnt="4"/>
      <dgm:spPr/>
    </dgm:pt>
    <dgm:pt modelId="{DDCE6F55-A7C1-445E-A7D5-AC362F4F1DF2}" type="pres">
      <dgm:prSet presAssocID="{FE685BDA-114B-4D7A-9FA3-908829D3035E}" presName="connTx" presStyleLbl="parChTrans1D2" presStyleIdx="3" presStyleCnt="4"/>
      <dgm:spPr/>
    </dgm:pt>
    <dgm:pt modelId="{4890468E-7BF4-4D5B-BCAF-9CF57EB5C19B}" type="pres">
      <dgm:prSet presAssocID="{53B67C4A-5CCA-4A91-B884-CB1FACEE0839}" presName="node" presStyleLbl="node1" presStyleIdx="3" presStyleCnt="4">
        <dgm:presLayoutVars>
          <dgm:bulletEnabled val="1"/>
        </dgm:presLayoutVars>
      </dgm:prSet>
      <dgm:spPr/>
    </dgm:pt>
  </dgm:ptLst>
  <dgm:cxnLst>
    <dgm:cxn modelId="{FD352408-481E-4EB1-A12A-79C883D61912}" srcId="{C1C4CFA6-A241-4A96-808A-A5B07D7367DC}" destId="{53B67C4A-5CCA-4A91-B884-CB1FACEE0839}" srcOrd="3" destOrd="0" parTransId="{FE685BDA-114B-4D7A-9FA3-908829D3035E}" sibTransId="{6D949CDF-B788-4D6F-B142-6589C80A7F6C}"/>
    <dgm:cxn modelId="{1A684309-96DB-4678-B8D8-3DFBC24EA60C}" type="presOf" srcId="{1A59376F-5D6D-43B2-B462-B959DA4940FB}" destId="{084C7465-B2D7-4D1D-A852-B2EB41E09BDF}" srcOrd="0" destOrd="0" presId="urn:microsoft.com/office/officeart/2005/8/layout/radial1"/>
    <dgm:cxn modelId="{7E06CE0A-C752-4A98-8720-8D4EB796FB73}" type="presOf" srcId="{6FAFB2A3-E911-4C3C-91DA-A85D91924FC8}" destId="{9F5515EE-FDD9-4E8A-9C43-DC3DDC9B34B3}" srcOrd="0" destOrd="0" presId="urn:microsoft.com/office/officeart/2005/8/layout/radial1"/>
    <dgm:cxn modelId="{CD6C360D-6671-4D61-8574-F8D887201C94}" srcId="{C1C4CFA6-A241-4A96-808A-A5B07D7367DC}" destId="{A6337621-A08B-428F-807D-56416DD4E76E}" srcOrd="0" destOrd="0" parTransId="{6FAFB2A3-E911-4C3C-91DA-A85D91924FC8}" sibTransId="{B95B2444-A7C6-4A95-9A87-86FF1E277A9F}"/>
    <dgm:cxn modelId="{CC0C0B15-26C6-4422-84E3-7E9333D22E9E}" type="presOf" srcId="{A6337621-A08B-428F-807D-56416DD4E76E}" destId="{F0C8BD80-5252-48BC-BA04-911A10975F70}" srcOrd="0" destOrd="0" presId="urn:microsoft.com/office/officeart/2005/8/layout/radial1"/>
    <dgm:cxn modelId="{7EC4EA27-2C02-49B1-94F8-7D5B17D748EF}" type="presOf" srcId="{C1C4CFA6-A241-4A96-808A-A5B07D7367DC}" destId="{5505FF19-94FD-4FAC-9F63-FE1EDD38B860}" srcOrd="0" destOrd="0" presId="urn:microsoft.com/office/officeart/2005/8/layout/radial1"/>
    <dgm:cxn modelId="{3D46A32D-05F3-4B50-9DBA-0606BF588299}" type="presOf" srcId="{554AF2ED-E4DD-4AA3-99FC-8F5D1C9F2486}" destId="{8090F414-9216-4D81-9C17-28DA8000FCC8}" srcOrd="0" destOrd="0" presId="urn:microsoft.com/office/officeart/2005/8/layout/radial1"/>
    <dgm:cxn modelId="{136FFF5D-B9F5-4C70-9628-571FBFF200F2}" srcId="{C1C4CFA6-A241-4A96-808A-A5B07D7367DC}" destId="{B3A04052-7F92-49F1-97DA-01143557076D}" srcOrd="2" destOrd="0" parTransId="{038A4B21-E53B-47C3-873E-DE420443E9ED}" sibTransId="{E71C32C9-AF0C-4CD9-8C0D-777F46021A74}"/>
    <dgm:cxn modelId="{89F49666-936D-4031-B5F1-73EE78E45B40}" type="presOf" srcId="{FE685BDA-114B-4D7A-9FA3-908829D3035E}" destId="{DDCE6F55-A7C1-445E-A7D5-AC362F4F1DF2}" srcOrd="1" destOrd="0" presId="urn:microsoft.com/office/officeart/2005/8/layout/radial1"/>
    <dgm:cxn modelId="{B098894F-4E5F-48A5-8BC2-576E0785FFE0}" srcId="{C1C4CFA6-A241-4A96-808A-A5B07D7367DC}" destId="{A28B2D56-B88A-4237-A072-0D60FA933AFE}" srcOrd="1" destOrd="0" parTransId="{554AF2ED-E4DD-4AA3-99FC-8F5D1C9F2486}" sibTransId="{BBF19CE3-349C-47D3-B485-9F4612FE251D}"/>
    <dgm:cxn modelId="{05F4F27C-035D-48D7-9796-9B41690BB031}" type="presOf" srcId="{FE685BDA-114B-4D7A-9FA3-908829D3035E}" destId="{35FD3E2E-FFCE-4D49-9B41-9721981E5003}" srcOrd="0" destOrd="0" presId="urn:microsoft.com/office/officeart/2005/8/layout/radial1"/>
    <dgm:cxn modelId="{BACA2082-F96F-4B3D-9681-9CA18E42244C}" type="presOf" srcId="{038A4B21-E53B-47C3-873E-DE420443E9ED}" destId="{9B9449EA-D323-4846-981F-C1514BB59D60}" srcOrd="1" destOrd="0" presId="urn:microsoft.com/office/officeart/2005/8/layout/radial1"/>
    <dgm:cxn modelId="{A9BD1589-14AB-4A43-AFEA-7229FA98219C}" srcId="{1A59376F-5D6D-43B2-B462-B959DA4940FB}" destId="{C1C4CFA6-A241-4A96-808A-A5B07D7367DC}" srcOrd="0" destOrd="0" parTransId="{BBFA7325-9E6B-4B21-AA25-4FA431EBD0D8}" sibTransId="{AC0E6AE7-3EC3-464D-AFAD-DE74053E93DE}"/>
    <dgm:cxn modelId="{E3BFECAB-184F-4FF1-9805-70B9E41D267B}" type="presOf" srcId="{53B67C4A-5CCA-4A91-B884-CB1FACEE0839}" destId="{4890468E-7BF4-4D5B-BCAF-9CF57EB5C19B}" srcOrd="0" destOrd="0" presId="urn:microsoft.com/office/officeart/2005/8/layout/radial1"/>
    <dgm:cxn modelId="{980330B1-B878-402D-A85F-0ACB25D476D2}" type="presOf" srcId="{B3A04052-7F92-49F1-97DA-01143557076D}" destId="{8BBF8A06-B81C-457B-96EB-621FAC3E6554}" srcOrd="0" destOrd="0" presId="urn:microsoft.com/office/officeart/2005/8/layout/radial1"/>
    <dgm:cxn modelId="{399BDBC1-7FD1-4D3D-8B0E-97C7B6001771}" type="presOf" srcId="{A28B2D56-B88A-4237-A072-0D60FA933AFE}" destId="{36C27EC2-2484-490B-950F-3EFF32B07F3A}" srcOrd="0" destOrd="0" presId="urn:microsoft.com/office/officeart/2005/8/layout/radial1"/>
    <dgm:cxn modelId="{D96791D1-989F-40B3-AC3F-EDF513AF13A7}" type="presOf" srcId="{6FAFB2A3-E911-4C3C-91DA-A85D91924FC8}" destId="{3DA797CB-6523-41B4-832C-3614A9F57D28}" srcOrd="1" destOrd="0" presId="urn:microsoft.com/office/officeart/2005/8/layout/radial1"/>
    <dgm:cxn modelId="{B86839E4-65DE-4520-A994-0E4265360C6B}" type="presOf" srcId="{038A4B21-E53B-47C3-873E-DE420443E9ED}" destId="{3064378D-7838-4797-AE52-364952A25197}" srcOrd="0" destOrd="0" presId="urn:microsoft.com/office/officeart/2005/8/layout/radial1"/>
    <dgm:cxn modelId="{E795A3F8-9F63-47C0-8B50-9FA1F51EFB2B}" type="presOf" srcId="{554AF2ED-E4DD-4AA3-99FC-8F5D1C9F2486}" destId="{451275E0-A0F5-494F-AE5C-6381B2355441}" srcOrd="1" destOrd="0" presId="urn:microsoft.com/office/officeart/2005/8/layout/radial1"/>
    <dgm:cxn modelId="{D1E91AF3-9CAB-434B-BB26-F3EF361363F1}" type="presParOf" srcId="{084C7465-B2D7-4D1D-A852-B2EB41E09BDF}" destId="{5505FF19-94FD-4FAC-9F63-FE1EDD38B860}" srcOrd="0" destOrd="0" presId="urn:microsoft.com/office/officeart/2005/8/layout/radial1"/>
    <dgm:cxn modelId="{2F66ED6E-8540-4A16-825B-550A421F5B8F}" type="presParOf" srcId="{084C7465-B2D7-4D1D-A852-B2EB41E09BDF}" destId="{9F5515EE-FDD9-4E8A-9C43-DC3DDC9B34B3}" srcOrd="1" destOrd="0" presId="urn:microsoft.com/office/officeart/2005/8/layout/radial1"/>
    <dgm:cxn modelId="{D936EF4D-971B-44BF-927D-B3B5C65EA217}" type="presParOf" srcId="{9F5515EE-FDD9-4E8A-9C43-DC3DDC9B34B3}" destId="{3DA797CB-6523-41B4-832C-3614A9F57D28}" srcOrd="0" destOrd="0" presId="urn:microsoft.com/office/officeart/2005/8/layout/radial1"/>
    <dgm:cxn modelId="{2EC43467-0D9A-444E-AAF8-117BE2B6E947}" type="presParOf" srcId="{084C7465-B2D7-4D1D-A852-B2EB41E09BDF}" destId="{F0C8BD80-5252-48BC-BA04-911A10975F70}" srcOrd="2" destOrd="0" presId="urn:microsoft.com/office/officeart/2005/8/layout/radial1"/>
    <dgm:cxn modelId="{9206E817-35FE-41D0-B2D6-81B873CC336E}" type="presParOf" srcId="{084C7465-B2D7-4D1D-A852-B2EB41E09BDF}" destId="{8090F414-9216-4D81-9C17-28DA8000FCC8}" srcOrd="3" destOrd="0" presId="urn:microsoft.com/office/officeart/2005/8/layout/radial1"/>
    <dgm:cxn modelId="{3AF7996D-326D-465F-806B-4E7580FD9DB7}" type="presParOf" srcId="{8090F414-9216-4D81-9C17-28DA8000FCC8}" destId="{451275E0-A0F5-494F-AE5C-6381B2355441}" srcOrd="0" destOrd="0" presId="urn:microsoft.com/office/officeart/2005/8/layout/radial1"/>
    <dgm:cxn modelId="{4A3B0BF7-75A8-4B5F-A8FC-CEA4F4B9821C}" type="presParOf" srcId="{084C7465-B2D7-4D1D-A852-B2EB41E09BDF}" destId="{36C27EC2-2484-490B-950F-3EFF32B07F3A}" srcOrd="4" destOrd="0" presId="urn:microsoft.com/office/officeart/2005/8/layout/radial1"/>
    <dgm:cxn modelId="{898DBBF2-B400-44BC-B03C-9AE5E306B35F}" type="presParOf" srcId="{084C7465-B2D7-4D1D-A852-B2EB41E09BDF}" destId="{3064378D-7838-4797-AE52-364952A25197}" srcOrd="5" destOrd="0" presId="urn:microsoft.com/office/officeart/2005/8/layout/radial1"/>
    <dgm:cxn modelId="{F0A5B879-E5D2-4294-8D5E-7011F6B67D62}" type="presParOf" srcId="{3064378D-7838-4797-AE52-364952A25197}" destId="{9B9449EA-D323-4846-981F-C1514BB59D60}" srcOrd="0" destOrd="0" presId="urn:microsoft.com/office/officeart/2005/8/layout/radial1"/>
    <dgm:cxn modelId="{F1F540FD-E851-42F1-9D39-51E90984FAD8}" type="presParOf" srcId="{084C7465-B2D7-4D1D-A852-B2EB41E09BDF}" destId="{8BBF8A06-B81C-457B-96EB-621FAC3E6554}" srcOrd="6" destOrd="0" presId="urn:microsoft.com/office/officeart/2005/8/layout/radial1"/>
    <dgm:cxn modelId="{91FDF446-A4D3-4037-B35C-BA8D22717E6D}" type="presParOf" srcId="{084C7465-B2D7-4D1D-A852-B2EB41E09BDF}" destId="{35FD3E2E-FFCE-4D49-9B41-9721981E5003}" srcOrd="7" destOrd="0" presId="urn:microsoft.com/office/officeart/2005/8/layout/radial1"/>
    <dgm:cxn modelId="{998C4E92-6821-410B-8A09-A1DE5D70864E}" type="presParOf" srcId="{35FD3E2E-FFCE-4D49-9B41-9721981E5003}" destId="{DDCE6F55-A7C1-445E-A7D5-AC362F4F1DF2}" srcOrd="0" destOrd="0" presId="urn:microsoft.com/office/officeart/2005/8/layout/radial1"/>
    <dgm:cxn modelId="{C52A935F-F8BA-4F02-9328-EB63073D9A60}" type="presParOf" srcId="{084C7465-B2D7-4D1D-A852-B2EB41E09BDF}" destId="{4890468E-7BF4-4D5B-BCAF-9CF57EB5C19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7498A-2B42-4398-B55B-2B4B6A129886}">
      <dsp:nvSpPr>
        <dsp:cNvPr id="0" name=""/>
        <dsp:cNvSpPr/>
      </dsp:nvSpPr>
      <dsp:spPr>
        <a:xfrm>
          <a:off x="4404618" y="2674"/>
          <a:ext cx="911943" cy="911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900" kern="1200"/>
        </a:p>
      </dsp:txBody>
      <dsp:txXfrm>
        <a:off x="4404618" y="2674"/>
        <a:ext cx="911943" cy="911943"/>
      </dsp:txXfrm>
    </dsp:sp>
    <dsp:sp modelId="{980B4922-51ED-4C31-A4E2-1673A2AF12F5}">
      <dsp:nvSpPr>
        <dsp:cNvPr id="0" name=""/>
        <dsp:cNvSpPr/>
      </dsp:nvSpPr>
      <dsp:spPr>
        <a:xfrm>
          <a:off x="1557984" y="51209"/>
          <a:ext cx="4723105" cy="4723105"/>
        </a:xfrm>
        <a:prstGeom prst="circularArrow">
          <a:avLst>
            <a:gd name="adj1" fmla="val 3765"/>
            <a:gd name="adj2" fmla="val 234930"/>
            <a:gd name="adj3" fmla="val 19826529"/>
            <a:gd name="adj4" fmla="val 18605961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2A498-4AA1-449F-82F5-A32A2ECC8046}">
      <dsp:nvSpPr>
        <dsp:cNvPr id="0" name=""/>
        <dsp:cNvSpPr/>
      </dsp:nvSpPr>
      <dsp:spPr>
        <a:xfrm>
          <a:off x="5578091" y="1474163"/>
          <a:ext cx="911943" cy="911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900" kern="1200"/>
        </a:p>
      </dsp:txBody>
      <dsp:txXfrm>
        <a:off x="5578091" y="1474163"/>
        <a:ext cx="911943" cy="911943"/>
      </dsp:txXfrm>
    </dsp:sp>
    <dsp:sp modelId="{FE6308D9-E9C2-4D6C-9553-7ED849242E53}">
      <dsp:nvSpPr>
        <dsp:cNvPr id="0" name=""/>
        <dsp:cNvSpPr/>
      </dsp:nvSpPr>
      <dsp:spPr>
        <a:xfrm>
          <a:off x="1557984" y="51209"/>
          <a:ext cx="4723105" cy="4723105"/>
        </a:xfrm>
        <a:prstGeom prst="circularArrow">
          <a:avLst>
            <a:gd name="adj1" fmla="val 3765"/>
            <a:gd name="adj2" fmla="val 234930"/>
            <a:gd name="adj3" fmla="val 1229651"/>
            <a:gd name="adj4" fmla="val 21557750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1578E-5072-4923-AEB7-8B76A8B626BF}">
      <dsp:nvSpPr>
        <dsp:cNvPr id="0" name=""/>
        <dsp:cNvSpPr/>
      </dsp:nvSpPr>
      <dsp:spPr>
        <a:xfrm>
          <a:off x="5159283" y="3309080"/>
          <a:ext cx="911943" cy="911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900" kern="1200"/>
        </a:p>
      </dsp:txBody>
      <dsp:txXfrm>
        <a:off x="5159283" y="3309080"/>
        <a:ext cx="911943" cy="911943"/>
      </dsp:txXfrm>
    </dsp:sp>
    <dsp:sp modelId="{D73A2436-2429-4BC0-8F61-6591B1F5ADAB}">
      <dsp:nvSpPr>
        <dsp:cNvPr id="0" name=""/>
        <dsp:cNvSpPr/>
      </dsp:nvSpPr>
      <dsp:spPr>
        <a:xfrm>
          <a:off x="1557984" y="51209"/>
          <a:ext cx="4723105" cy="4723105"/>
        </a:xfrm>
        <a:prstGeom prst="circularArrow">
          <a:avLst>
            <a:gd name="adj1" fmla="val 3765"/>
            <a:gd name="adj2" fmla="val 234930"/>
            <a:gd name="adj3" fmla="val 4436915"/>
            <a:gd name="adj4" fmla="val 3308287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ADC8C-5398-40A3-9DA8-B11A9E8E6CB3}">
      <dsp:nvSpPr>
        <dsp:cNvPr id="0" name=""/>
        <dsp:cNvSpPr/>
      </dsp:nvSpPr>
      <dsp:spPr>
        <a:xfrm>
          <a:off x="3463565" y="4125694"/>
          <a:ext cx="911943" cy="911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900" kern="1200"/>
        </a:p>
      </dsp:txBody>
      <dsp:txXfrm>
        <a:off x="3463565" y="4125694"/>
        <a:ext cx="911943" cy="911943"/>
      </dsp:txXfrm>
    </dsp:sp>
    <dsp:sp modelId="{C93D623E-9665-4E77-83EB-7ED6ECB97D1E}">
      <dsp:nvSpPr>
        <dsp:cNvPr id="0" name=""/>
        <dsp:cNvSpPr/>
      </dsp:nvSpPr>
      <dsp:spPr>
        <a:xfrm>
          <a:off x="1557984" y="51209"/>
          <a:ext cx="4723105" cy="4723105"/>
        </a:xfrm>
        <a:prstGeom prst="circularArrow">
          <a:avLst>
            <a:gd name="adj1" fmla="val 3765"/>
            <a:gd name="adj2" fmla="val 234930"/>
            <a:gd name="adj3" fmla="val 7256783"/>
            <a:gd name="adj4" fmla="val 6128154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23AFA-E2FB-4925-BD86-2F36CC46A837}">
      <dsp:nvSpPr>
        <dsp:cNvPr id="0" name=""/>
        <dsp:cNvSpPr/>
      </dsp:nvSpPr>
      <dsp:spPr>
        <a:xfrm>
          <a:off x="1767848" y="3309080"/>
          <a:ext cx="911943" cy="911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900" kern="1200"/>
        </a:p>
      </dsp:txBody>
      <dsp:txXfrm>
        <a:off x="1767848" y="3309080"/>
        <a:ext cx="911943" cy="911943"/>
      </dsp:txXfrm>
    </dsp:sp>
    <dsp:sp modelId="{4C34CFEE-0CCD-493E-A792-31AE13B02225}">
      <dsp:nvSpPr>
        <dsp:cNvPr id="0" name=""/>
        <dsp:cNvSpPr/>
      </dsp:nvSpPr>
      <dsp:spPr>
        <a:xfrm>
          <a:off x="1557984" y="51209"/>
          <a:ext cx="4723105" cy="4723105"/>
        </a:xfrm>
        <a:prstGeom prst="circularArrow">
          <a:avLst>
            <a:gd name="adj1" fmla="val 3765"/>
            <a:gd name="adj2" fmla="val 234930"/>
            <a:gd name="adj3" fmla="val 10607319"/>
            <a:gd name="adj4" fmla="val 9335418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12A2F-BE5F-4D0D-8A81-850A44385420}">
      <dsp:nvSpPr>
        <dsp:cNvPr id="0" name=""/>
        <dsp:cNvSpPr/>
      </dsp:nvSpPr>
      <dsp:spPr>
        <a:xfrm>
          <a:off x="1349040" y="1474163"/>
          <a:ext cx="911943" cy="911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900" kern="1200"/>
        </a:p>
      </dsp:txBody>
      <dsp:txXfrm>
        <a:off x="1349040" y="1474163"/>
        <a:ext cx="911943" cy="911943"/>
      </dsp:txXfrm>
    </dsp:sp>
    <dsp:sp modelId="{F6B2A03E-C84D-4A21-9CCD-49D31273CDE8}">
      <dsp:nvSpPr>
        <dsp:cNvPr id="0" name=""/>
        <dsp:cNvSpPr/>
      </dsp:nvSpPr>
      <dsp:spPr>
        <a:xfrm>
          <a:off x="1557984" y="51209"/>
          <a:ext cx="4723105" cy="4723105"/>
        </a:xfrm>
        <a:prstGeom prst="circularArrow">
          <a:avLst>
            <a:gd name="adj1" fmla="val 3765"/>
            <a:gd name="adj2" fmla="val 234930"/>
            <a:gd name="adj3" fmla="val 13559108"/>
            <a:gd name="adj4" fmla="val 12338541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0E7CB-35CC-4E55-85EB-6602DFDF63C0}">
      <dsp:nvSpPr>
        <dsp:cNvPr id="0" name=""/>
        <dsp:cNvSpPr/>
      </dsp:nvSpPr>
      <dsp:spPr>
        <a:xfrm>
          <a:off x="2522513" y="2674"/>
          <a:ext cx="911943" cy="911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900" kern="1200"/>
        </a:p>
      </dsp:txBody>
      <dsp:txXfrm>
        <a:off x="2522513" y="2674"/>
        <a:ext cx="911943" cy="911943"/>
      </dsp:txXfrm>
    </dsp:sp>
    <dsp:sp modelId="{5FE7A361-E337-4A0B-A9E4-22CAD690EB06}">
      <dsp:nvSpPr>
        <dsp:cNvPr id="0" name=""/>
        <dsp:cNvSpPr/>
      </dsp:nvSpPr>
      <dsp:spPr>
        <a:xfrm>
          <a:off x="1557984" y="51209"/>
          <a:ext cx="4723105" cy="4723105"/>
        </a:xfrm>
        <a:prstGeom prst="circularArrow">
          <a:avLst>
            <a:gd name="adj1" fmla="val 3765"/>
            <a:gd name="adj2" fmla="val 234930"/>
            <a:gd name="adj3" fmla="val 16740489"/>
            <a:gd name="adj4" fmla="val 15424581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5FF19-94FD-4FAC-9F63-FE1EDD38B860}">
      <dsp:nvSpPr>
        <dsp:cNvPr id="0" name=""/>
        <dsp:cNvSpPr/>
      </dsp:nvSpPr>
      <dsp:spPr>
        <a:xfrm>
          <a:off x="3766126" y="2008764"/>
          <a:ext cx="1541896" cy="1541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500" b="1" i="1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ZRELOST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500" b="1" i="1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za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500" b="1" i="1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polazak u školu</a:t>
          </a:r>
        </a:p>
      </dsp:txBody>
      <dsp:txXfrm>
        <a:off x="3991931" y="2234569"/>
        <a:ext cx="1090286" cy="1090286"/>
      </dsp:txXfrm>
    </dsp:sp>
    <dsp:sp modelId="{9F5515EE-FDD9-4E8A-9C43-DC3DDC9B34B3}">
      <dsp:nvSpPr>
        <dsp:cNvPr id="0" name=""/>
        <dsp:cNvSpPr/>
      </dsp:nvSpPr>
      <dsp:spPr>
        <a:xfrm rot="16200000">
          <a:off x="4305176" y="1761572"/>
          <a:ext cx="463797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463797" y="152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4525480" y="1765270"/>
        <a:ext cx="23189" cy="23189"/>
      </dsp:txXfrm>
    </dsp:sp>
    <dsp:sp modelId="{F0C8BD80-5252-48BC-BA04-911A10975F70}">
      <dsp:nvSpPr>
        <dsp:cNvPr id="0" name=""/>
        <dsp:cNvSpPr/>
      </dsp:nvSpPr>
      <dsp:spPr>
        <a:xfrm>
          <a:off x="3766126" y="3069"/>
          <a:ext cx="1541896" cy="1541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900" b="1" i="1" u="none" strike="noStrike" kern="1200" cap="none" normalizeH="0" baseline="0">
              <a:ln>
                <a:noFill/>
              </a:ln>
              <a:solidFill>
                <a:srgbClr val="000099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INTELEKTUALNA</a:t>
          </a:r>
        </a:p>
      </dsp:txBody>
      <dsp:txXfrm>
        <a:off x="3991931" y="228874"/>
        <a:ext cx="1090286" cy="1090286"/>
      </dsp:txXfrm>
    </dsp:sp>
    <dsp:sp modelId="{8090F414-9216-4D81-9C17-28DA8000FCC8}">
      <dsp:nvSpPr>
        <dsp:cNvPr id="0" name=""/>
        <dsp:cNvSpPr/>
      </dsp:nvSpPr>
      <dsp:spPr>
        <a:xfrm>
          <a:off x="5308023" y="2764419"/>
          <a:ext cx="463797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463797" y="152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5528327" y="2768117"/>
        <a:ext cx="23189" cy="23189"/>
      </dsp:txXfrm>
    </dsp:sp>
    <dsp:sp modelId="{36C27EC2-2484-490B-950F-3EFF32B07F3A}">
      <dsp:nvSpPr>
        <dsp:cNvPr id="0" name=""/>
        <dsp:cNvSpPr/>
      </dsp:nvSpPr>
      <dsp:spPr>
        <a:xfrm>
          <a:off x="5771821" y="2008764"/>
          <a:ext cx="1541896" cy="1541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900" b="1" i="1" u="none" strike="noStrike" kern="1200" cap="none" normalizeH="0" baseline="0">
              <a:ln>
                <a:noFill/>
              </a:ln>
              <a:solidFill>
                <a:srgbClr val="000099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EMOCIONALNA</a:t>
          </a:r>
        </a:p>
      </dsp:txBody>
      <dsp:txXfrm>
        <a:off x="5997626" y="2234569"/>
        <a:ext cx="1090286" cy="1090286"/>
      </dsp:txXfrm>
    </dsp:sp>
    <dsp:sp modelId="{3064378D-7838-4797-AE52-364952A25197}">
      <dsp:nvSpPr>
        <dsp:cNvPr id="0" name=""/>
        <dsp:cNvSpPr/>
      </dsp:nvSpPr>
      <dsp:spPr>
        <a:xfrm rot="5400000">
          <a:off x="4305176" y="3767266"/>
          <a:ext cx="463797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463797" y="152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4525480" y="3770964"/>
        <a:ext cx="23189" cy="23189"/>
      </dsp:txXfrm>
    </dsp:sp>
    <dsp:sp modelId="{8BBF8A06-B81C-457B-96EB-621FAC3E6554}">
      <dsp:nvSpPr>
        <dsp:cNvPr id="0" name=""/>
        <dsp:cNvSpPr/>
      </dsp:nvSpPr>
      <dsp:spPr>
        <a:xfrm>
          <a:off x="3766126" y="4014458"/>
          <a:ext cx="1541896" cy="1541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900" b="1" i="1" u="none" strike="noStrike" kern="1200" cap="none" normalizeH="0" baseline="0">
              <a:ln>
                <a:noFill/>
              </a:ln>
              <a:solidFill>
                <a:srgbClr val="000099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SOCIJALNA</a:t>
          </a:r>
        </a:p>
      </dsp:txBody>
      <dsp:txXfrm>
        <a:off x="3991931" y="4240263"/>
        <a:ext cx="1090286" cy="1090286"/>
      </dsp:txXfrm>
    </dsp:sp>
    <dsp:sp modelId="{35FD3E2E-FFCE-4D49-9B41-9721981E5003}">
      <dsp:nvSpPr>
        <dsp:cNvPr id="0" name=""/>
        <dsp:cNvSpPr/>
      </dsp:nvSpPr>
      <dsp:spPr>
        <a:xfrm rot="10800000">
          <a:off x="3302328" y="2764419"/>
          <a:ext cx="463797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463797" y="152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 rot="10800000">
        <a:off x="3522632" y="2768117"/>
        <a:ext cx="23189" cy="23189"/>
      </dsp:txXfrm>
    </dsp:sp>
    <dsp:sp modelId="{4890468E-7BF4-4D5B-BCAF-9CF57EB5C19B}">
      <dsp:nvSpPr>
        <dsp:cNvPr id="0" name=""/>
        <dsp:cNvSpPr/>
      </dsp:nvSpPr>
      <dsp:spPr>
        <a:xfrm>
          <a:off x="1760432" y="2008764"/>
          <a:ext cx="1541896" cy="1541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900" b="1" i="1" u="none" strike="noStrike" kern="1200" cap="none" normalizeH="0" baseline="0">
              <a:ln>
                <a:noFill/>
              </a:ln>
              <a:solidFill>
                <a:srgbClr val="000099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FIZIČKA</a:t>
          </a:r>
        </a:p>
      </dsp:txBody>
      <dsp:txXfrm>
        <a:off x="1986237" y="2234569"/>
        <a:ext cx="1090286" cy="1090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794639-8403-4983-942F-25E69DB7C928}" type="datetimeFigureOut">
              <a:rPr lang="hr-HR"/>
              <a:pPr>
                <a:defRPr/>
              </a:pPr>
              <a:t>1.6.2020.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CFCC77-5068-48FB-8229-B757867D60C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8251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147483647 w 794"/>
                <a:gd name="T1" fmla="*/ 1705816979 h 414"/>
                <a:gd name="T2" fmla="*/ 2147483647 w 794"/>
                <a:gd name="T3" fmla="*/ 1373677482 h 414"/>
                <a:gd name="T4" fmla="*/ 2147483647 w 794"/>
                <a:gd name="T5" fmla="*/ 907682493 h 414"/>
                <a:gd name="T6" fmla="*/ 2147483647 w 794"/>
                <a:gd name="T7" fmla="*/ 0 h 414"/>
                <a:gd name="T8" fmla="*/ 1121617071 w 794"/>
                <a:gd name="T9" fmla="*/ 85997690 h 414"/>
                <a:gd name="T10" fmla="*/ 0 w 794"/>
                <a:gd name="T11" fmla="*/ 358752260 h 414"/>
                <a:gd name="T12" fmla="*/ 1366871353 w 794"/>
                <a:gd name="T13" fmla="*/ 669961141 h 414"/>
                <a:gd name="T14" fmla="*/ 2147483647 w 794"/>
                <a:gd name="T15" fmla="*/ 1767377016 h 414"/>
                <a:gd name="T16" fmla="*/ 2147483647 w 794"/>
                <a:gd name="T17" fmla="*/ 1697103367 h 414"/>
                <a:gd name="T18" fmla="*/ 2147483647 w 794"/>
                <a:gd name="T19" fmla="*/ 1787997298 h 414"/>
                <a:gd name="T20" fmla="*/ 2147483647 w 794"/>
                <a:gd name="T21" fmla="*/ 1705816979 h 414"/>
                <a:gd name="T22" fmla="*/ 2147483647 w 794"/>
                <a:gd name="T23" fmla="*/ 170581697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0008 w 1586"/>
                <a:gd name="T1" fmla="*/ 0 h 821"/>
                <a:gd name="T2" fmla="*/ 485714 w 1586"/>
                <a:gd name="T3" fmla="*/ 16702 h 821"/>
                <a:gd name="T4" fmla="*/ 521083 w 1586"/>
                <a:gd name="T5" fmla="*/ 20532 h 821"/>
                <a:gd name="T6" fmla="*/ 578818 w 1586"/>
                <a:gd name="T7" fmla="*/ 25485 h 821"/>
                <a:gd name="T8" fmla="*/ 571160 w 1586"/>
                <a:gd name="T9" fmla="*/ 26422 h 821"/>
                <a:gd name="T10" fmla="*/ 492559 w 1586"/>
                <a:gd name="T11" fmla="*/ 25325 h 821"/>
                <a:gd name="T12" fmla="*/ 417777 w 1586"/>
                <a:gd name="T13" fmla="*/ 26102 h 821"/>
                <a:gd name="T14" fmla="*/ 15107 w 1586"/>
                <a:gd name="T15" fmla="*/ 9617 h 821"/>
                <a:gd name="T16" fmla="*/ 0 w 1586"/>
                <a:gd name="T17" fmla="*/ 4829 h 821"/>
                <a:gd name="T18" fmla="*/ 16752 w 1586"/>
                <a:gd name="T19" fmla="*/ 1018 h 821"/>
                <a:gd name="T20" fmla="*/ 50008 w 1586"/>
                <a:gd name="T21" fmla="*/ 0 h 821"/>
                <a:gd name="T22" fmla="*/ 5000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1003 h 747"/>
                <a:gd name="T2" fmla="*/ 351345 w 1049"/>
                <a:gd name="T3" fmla="*/ 25311 h 747"/>
                <a:gd name="T4" fmla="*/ 357880 w 1049"/>
                <a:gd name="T5" fmla="*/ 18096 h 747"/>
                <a:gd name="T6" fmla="*/ 399791 w 1049"/>
                <a:gd name="T7" fmla="*/ 14305 h 747"/>
                <a:gd name="T8" fmla="*/ 29722 w 1049"/>
                <a:gd name="T9" fmla="*/ 0 h 747"/>
                <a:gd name="T10" fmla="*/ 0 w 1049"/>
                <a:gd name="T11" fmla="*/ 4286 h 747"/>
                <a:gd name="T12" fmla="*/ 0 w 1049"/>
                <a:gd name="T13" fmla="*/ 11003 h 747"/>
                <a:gd name="T14" fmla="*/ 0 w 1049"/>
                <a:gd name="T15" fmla="*/ 1100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9334 w 150"/>
                  <a:gd name="T1" fmla="*/ 0 h 173"/>
                  <a:gd name="T2" fmla="*/ 14478 w 150"/>
                  <a:gd name="T3" fmla="*/ 2468 h 173"/>
                  <a:gd name="T4" fmla="*/ 0 w 150"/>
                  <a:gd name="T5" fmla="*/ 6439 h 173"/>
                  <a:gd name="T6" fmla="*/ 28620 w 150"/>
                  <a:gd name="T7" fmla="*/ 5951 h 173"/>
                  <a:gd name="T8" fmla="*/ 36868 w 150"/>
                  <a:gd name="T9" fmla="*/ 3144 h 173"/>
                  <a:gd name="T10" fmla="*/ 53797 w 150"/>
                  <a:gd name="T11" fmla="*/ 998 h 173"/>
                  <a:gd name="T12" fmla="*/ 39334 w 150"/>
                  <a:gd name="T13" fmla="*/ 0 h 173"/>
                  <a:gd name="T14" fmla="*/ 39334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58278 w 1684"/>
                  <a:gd name="T1" fmla="*/ 0 h 880"/>
                  <a:gd name="T2" fmla="*/ 23562 w 1684"/>
                  <a:gd name="T3" fmla="*/ 1719 h 880"/>
                  <a:gd name="T4" fmla="*/ 0 w 1684"/>
                  <a:gd name="T5" fmla="*/ 6872 h 880"/>
                  <a:gd name="T6" fmla="*/ 25132 w 1684"/>
                  <a:gd name="T7" fmla="*/ 11852 h 880"/>
                  <a:gd name="T8" fmla="*/ 441737 w 1684"/>
                  <a:gd name="T9" fmla="*/ 28631 h 880"/>
                  <a:gd name="T10" fmla="*/ 531483 w 1684"/>
                  <a:gd name="T11" fmla="*/ 27586 h 880"/>
                  <a:gd name="T12" fmla="*/ 604205 w 1684"/>
                  <a:gd name="T13" fmla="*/ 29063 h 880"/>
                  <a:gd name="T14" fmla="*/ 629438 w 1684"/>
                  <a:gd name="T15" fmla="*/ 26717 h 880"/>
                  <a:gd name="T16" fmla="*/ 561346 w 1684"/>
                  <a:gd name="T17" fmla="*/ 21921 h 880"/>
                  <a:gd name="T18" fmla="*/ 533679 w 1684"/>
                  <a:gd name="T19" fmla="*/ 16927 h 880"/>
                  <a:gd name="T20" fmla="*/ 511844 w 1684"/>
                  <a:gd name="T21" fmla="*/ 17407 h 880"/>
                  <a:gd name="T22" fmla="*/ 537787 w 1684"/>
                  <a:gd name="T23" fmla="*/ 21921 h 880"/>
                  <a:gd name="T24" fmla="*/ 589800 w 1684"/>
                  <a:gd name="T25" fmla="*/ 26735 h 880"/>
                  <a:gd name="T26" fmla="*/ 528187 w 1684"/>
                  <a:gd name="T27" fmla="*/ 25996 h 880"/>
                  <a:gd name="T28" fmla="*/ 455539 w 1684"/>
                  <a:gd name="T29" fmla="*/ 26855 h 880"/>
                  <a:gd name="T30" fmla="*/ 468984 w 1684"/>
                  <a:gd name="T31" fmla="*/ 21452 h 880"/>
                  <a:gd name="T32" fmla="*/ 500133 w 1684"/>
                  <a:gd name="T33" fmla="*/ 17771 h 880"/>
                  <a:gd name="T34" fmla="*/ 463668 w 1684"/>
                  <a:gd name="T35" fmla="*/ 18230 h 880"/>
                  <a:gd name="T36" fmla="*/ 435398 w 1684"/>
                  <a:gd name="T37" fmla="*/ 21749 h 880"/>
                  <a:gd name="T38" fmla="*/ 425790 w 1684"/>
                  <a:gd name="T39" fmla="*/ 26133 h 880"/>
                  <a:gd name="T40" fmla="*/ 40039 w 1684"/>
                  <a:gd name="T41" fmla="*/ 10235 h 880"/>
                  <a:gd name="T42" fmla="*/ 29811 w 1684"/>
                  <a:gd name="T43" fmla="*/ 7090 h 880"/>
                  <a:gd name="T44" fmla="*/ 38478 w 1684"/>
                  <a:gd name="T45" fmla="*/ 3157 h 880"/>
                  <a:gd name="T46" fmla="*/ 80977 w 1684"/>
                  <a:gd name="T47" fmla="*/ 0 h 880"/>
                  <a:gd name="T48" fmla="*/ 58278 w 1684"/>
                  <a:gd name="T49" fmla="*/ 0 h 880"/>
                  <a:gd name="T50" fmla="*/ 5827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37401 w 1190"/>
                  <a:gd name="T1" fmla="*/ 0 h 500"/>
                  <a:gd name="T2" fmla="*/ 444546 w 1190"/>
                  <a:gd name="T3" fmla="*/ 16089 h 500"/>
                  <a:gd name="T4" fmla="*/ 401685 w 1190"/>
                  <a:gd name="T5" fmla="*/ 16415 h 500"/>
                  <a:gd name="T6" fmla="*/ 0 w 1190"/>
                  <a:gd name="T7" fmla="*/ 885 h 500"/>
                  <a:gd name="T8" fmla="*/ 37401 w 1190"/>
                  <a:gd name="T9" fmla="*/ 0 h 500"/>
                  <a:gd name="T10" fmla="*/ 374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4438 w 160"/>
                  <a:gd name="T1" fmla="*/ 0 h 335"/>
                  <a:gd name="T2" fmla="*/ 7277 w 160"/>
                  <a:gd name="T3" fmla="*/ 3307 h 335"/>
                  <a:gd name="T4" fmla="*/ 0 w 160"/>
                  <a:gd name="T5" fmla="*/ 7123 h 335"/>
                  <a:gd name="T6" fmla="*/ 12752 w 160"/>
                  <a:gd name="T7" fmla="*/ 9737 h 335"/>
                  <a:gd name="T8" fmla="*/ 35831 w 160"/>
                  <a:gd name="T9" fmla="*/ 10382 h 335"/>
                  <a:gd name="T10" fmla="*/ 29091 w 160"/>
                  <a:gd name="T11" fmla="*/ 4755 h 335"/>
                  <a:gd name="T12" fmla="*/ 61127 w 160"/>
                  <a:gd name="T13" fmla="*/ 542 h 335"/>
                  <a:gd name="T14" fmla="*/ 44438 w 160"/>
                  <a:gd name="T15" fmla="*/ 0 h 335"/>
                  <a:gd name="T16" fmla="*/ 4443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118 w 489"/>
                  <a:gd name="T1" fmla="*/ 1156 h 296"/>
                  <a:gd name="T2" fmla="*/ 57036 w 489"/>
                  <a:gd name="T3" fmla="*/ 2232 h 296"/>
                  <a:gd name="T4" fmla="*/ 115733 w 489"/>
                  <a:gd name="T5" fmla="*/ 4616 h 296"/>
                  <a:gd name="T6" fmla="*/ 157179 w 489"/>
                  <a:gd name="T7" fmla="*/ 8186 h 296"/>
                  <a:gd name="T8" fmla="*/ 116434 w 489"/>
                  <a:gd name="T9" fmla="*/ 7741 h 296"/>
                  <a:gd name="T10" fmla="*/ 49509 w 489"/>
                  <a:gd name="T11" fmla="*/ 4919 h 296"/>
                  <a:gd name="T12" fmla="*/ 17816 w 489"/>
                  <a:gd name="T13" fmla="*/ 2691 h 296"/>
                  <a:gd name="T14" fmla="*/ 38107 w 489"/>
                  <a:gd name="T15" fmla="*/ 5483 h 296"/>
                  <a:gd name="T16" fmla="*/ 97126 w 489"/>
                  <a:gd name="T17" fmla="*/ 9075 h 296"/>
                  <a:gd name="T18" fmla="*/ 166361 w 489"/>
                  <a:gd name="T19" fmla="*/ 9984 h 296"/>
                  <a:gd name="T20" fmla="*/ 174611 w 489"/>
                  <a:gd name="T21" fmla="*/ 7537 h 296"/>
                  <a:gd name="T22" fmla="*/ 140734 w 489"/>
                  <a:gd name="T23" fmla="*/ 4053 h 296"/>
                  <a:gd name="T24" fmla="*/ 60643 w 489"/>
                  <a:gd name="T25" fmla="*/ 584 h 296"/>
                  <a:gd name="T26" fmla="*/ 0 w 489"/>
                  <a:gd name="T27" fmla="*/ 0 h 296"/>
                  <a:gd name="T28" fmla="*/ 5118 w 489"/>
                  <a:gd name="T29" fmla="*/ 1156 h 296"/>
                  <a:gd name="T30" fmla="*/ 5118 w 489"/>
                  <a:gd name="T31" fmla="*/ 1156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5 w 794"/>
                <a:gd name="T1" fmla="*/ 1 h 414"/>
                <a:gd name="T2" fmla="*/ 13 w 794"/>
                <a:gd name="T3" fmla="*/ 1 h 414"/>
                <a:gd name="T4" fmla="*/ 10 w 794"/>
                <a:gd name="T5" fmla="*/ 1 h 414"/>
                <a:gd name="T6" fmla="*/ 2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1 h 414"/>
                <a:gd name="T14" fmla="*/ 10 w 794"/>
                <a:gd name="T15" fmla="*/ 1 h 414"/>
                <a:gd name="T16" fmla="*/ 13 w 794"/>
                <a:gd name="T17" fmla="*/ 1 h 414"/>
                <a:gd name="T18" fmla="*/ 15 w 794"/>
                <a:gd name="T19" fmla="*/ 1 h 414"/>
                <a:gd name="T20" fmla="*/ 15 w 794"/>
                <a:gd name="T21" fmla="*/ 1 h 414"/>
                <a:gd name="T22" fmla="*/ 15 w 794"/>
                <a:gd name="T23" fmla="*/ 1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hr-HR" altLang="x-none" noProof="0"/>
              <a:t>Kliknite da biste uredili stil naslova matrice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hr-HR" altLang="x-none" noProof="0"/>
              <a:t>Kliknite da biste uredili stil podnaslova matrice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23A4-DAE8-4CA2-8826-99BCBCF922E4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14B8B-D0EC-41E5-B191-3AC498686EFE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427BC-FCA0-4F39-B018-779D1D7F4A21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slov i dijagram ili organizacijski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za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61103-01F8-4396-97F7-E3F7454CE905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845B6-E2F7-48C5-8C8B-2ED9C1D1B0FA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97C4-033F-490A-A00C-FC704B5FFD90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DB56A-BC09-43A0-BC2D-7E533D03F361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94795-E4E1-4240-B80D-DF999F71C8C6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24EFA-5C2E-4047-B877-831EF794220D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2BC00-9750-450E-9635-88341B37A911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A8217-6E32-4A56-8C7E-093B364C1290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E2A04-F151-4245-A290-05C3C97154B4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0D808-7CAF-465D-A70F-268F4E68D17C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9B2435F0-3E98-4CF6-9603-BBB22609B892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31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31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</p:grpSp>
          <p:sp>
            <p:nvSpPr>
              <p:cNvPr id="3110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111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112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14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3115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3116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3117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3118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3119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3120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3121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097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98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87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89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3090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3091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3092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3093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3094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3095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3096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</p:grpSp>
        </p:grpSp>
        <p:sp>
          <p:nvSpPr>
            <p:cNvPr id="308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8900" eaLnBrk="1" hangingPunct="1"/>
            <a:br>
              <a:rPr lang="hr-HR" sz="4000" b="1"/>
            </a:br>
            <a:br>
              <a:rPr lang="hr-HR" sz="4000" b="1"/>
            </a:br>
            <a:br>
              <a:rPr lang="hr-HR" sz="4000" b="1"/>
            </a:br>
            <a:br>
              <a:rPr lang="hr-HR" sz="4000" b="1"/>
            </a:br>
            <a:br>
              <a:rPr lang="hr-HR" sz="4000" b="1"/>
            </a:br>
            <a:endParaRPr lang="hr-HR" sz="4000" b="1"/>
          </a:p>
        </p:txBody>
      </p:sp>
      <p:sp>
        <p:nvSpPr>
          <p:cNvPr id="5123" name="Text Box 31"/>
          <p:cNvSpPr txBox="1">
            <a:spLocks noChangeArrowheads="1"/>
          </p:cNvSpPr>
          <p:nvPr/>
        </p:nvSpPr>
        <p:spPr bwMode="auto">
          <a:xfrm>
            <a:off x="5632450" y="5757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r-Latn-CS"/>
          </a:p>
        </p:txBody>
      </p:sp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Pravokutnik 1"/>
          <p:cNvSpPr>
            <a:spLocks noChangeArrowheads="1"/>
          </p:cNvSpPr>
          <p:nvPr/>
        </p:nvSpPr>
        <p:spPr bwMode="auto">
          <a:xfrm>
            <a:off x="611188" y="4376738"/>
            <a:ext cx="80645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000" b="1" dirty="0">
                <a:solidFill>
                  <a:srgbClr val="FF0000"/>
                </a:solidFill>
              </a:rPr>
              <a:t>SPREMNOST DJETETA ZA POLAZAK U OSNOVNU ŠKOLU</a:t>
            </a:r>
          </a:p>
          <a:p>
            <a:pPr algn="ctr"/>
            <a:endParaRPr lang="pl-PL" sz="2600" b="1" dirty="0">
              <a:solidFill>
                <a:srgbClr val="FF0000"/>
              </a:solidFill>
            </a:endParaRPr>
          </a:p>
          <a:p>
            <a:pPr algn="ctr"/>
            <a:r>
              <a:rPr lang="pl-PL" sz="2400" dirty="0"/>
              <a:t>Željka Bobaš, pedagog</a:t>
            </a:r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5"/>
          <p:cNvGrpSpPr>
            <a:grpSpLocks noChangeAspect="1"/>
          </p:cNvGrpSpPr>
          <p:nvPr/>
        </p:nvGrpSpPr>
        <p:grpSpPr bwMode="auto">
          <a:xfrm>
            <a:off x="-180975" y="839788"/>
            <a:ext cx="9074150" cy="5559425"/>
            <a:chOff x="2154" y="1462"/>
            <a:chExt cx="2038" cy="1770"/>
          </a:xfrm>
        </p:grpSpPr>
        <p:graphicFrame>
          <p:nvGraphicFramePr>
            <p:cNvPr id="4" name="Dijagram 3"/>
            <p:cNvGraphicFramePr/>
            <p:nvPr/>
          </p:nvGraphicFramePr>
          <p:xfrm>
            <a:off x="2154" y="1462"/>
            <a:ext cx="2038" cy="17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Picture 41" descr="childrenplaying6rm"/>
            <p:cNvSpPr>
              <a:spLocks noChangeAspect="1" noChangeArrowheads="1"/>
            </p:cNvSpPr>
            <p:nvPr/>
          </p:nvSpPr>
          <p:spPr bwMode="auto">
            <a:xfrm>
              <a:off x="2494" y="2676"/>
              <a:ext cx="388" cy="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</p:grpSp>
      <p:pic>
        <p:nvPicPr>
          <p:cNvPr id="2062" name="Picture 3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8366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4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4868863"/>
            <a:ext cx="1600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4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6175" y="765175"/>
            <a:ext cx="18621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-26988"/>
            <a:ext cx="6870700" cy="979488"/>
          </a:xfrm>
        </p:spPr>
        <p:txBody>
          <a:bodyPr/>
          <a:lstStyle/>
          <a:p>
            <a:pPr eaLnBrk="1" hangingPunct="1"/>
            <a:r>
              <a:rPr lang="hr-HR" b="1">
                <a:solidFill>
                  <a:srgbClr val="00B050"/>
                </a:solidFill>
              </a:rPr>
              <a:t>FIZIČKA ZRELOST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76327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600" dirty="0"/>
              <a:t>Fizička zrelost djeteta mora dosegnuti određenu razinu da bi ono moglo podnijeti tjelesne i psihičke napore koji ga očekuju u školi. </a:t>
            </a:r>
            <a:br>
              <a:rPr lang="hr-HR" sz="2600" dirty="0"/>
            </a:br>
            <a:endParaRPr lang="hr-HR" sz="2600" dirty="0"/>
          </a:p>
          <a:p>
            <a:pPr eaLnBrk="1" hangingPunct="1">
              <a:lnSpc>
                <a:spcPct val="90000"/>
              </a:lnSpc>
            </a:pPr>
            <a:r>
              <a:rPr lang="hr-HR" sz="2600" dirty="0"/>
              <a:t>Podrazumijeva normalno funkcioniranje djetetovih osjetnih organa (vid, sluh, normalno kretanje, kontrola organa za izlučivanje…)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600" dirty="0"/>
          </a:p>
          <a:p>
            <a:pPr eaLnBrk="1" hangingPunct="1">
              <a:lnSpc>
                <a:spcPct val="90000"/>
              </a:lnSpc>
            </a:pPr>
            <a:r>
              <a:rPr lang="hr-HR" sz="2600" dirty="0"/>
              <a:t>Fizičku zrelost za školu utvrđuje školski liječnik </a:t>
            </a:r>
            <a:endParaRPr lang="hr-HR" sz="28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>
                <a:solidFill>
                  <a:srgbClr val="00B050"/>
                </a:solidFill>
              </a:rPr>
              <a:t>INTELEKTUALNA ZRELOST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492375"/>
            <a:ext cx="8064500" cy="3457575"/>
          </a:xfrm>
        </p:spPr>
        <p:txBody>
          <a:bodyPr/>
          <a:lstStyle/>
          <a:p>
            <a:pPr eaLnBrk="1" hangingPunct="1"/>
            <a:r>
              <a:rPr lang="hr-HR"/>
              <a:t>Odgovarajuća intelektualna zrelost podrazumijeva razvijenost opažanja, stabilnost pažnje (koncentracija), govornu razvijenost te razvijenost mišljenja i pamćenja.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272337" cy="936625"/>
          </a:xfrm>
        </p:spPr>
        <p:txBody>
          <a:bodyPr/>
          <a:lstStyle/>
          <a:p>
            <a:pPr eaLnBrk="1" hangingPunct="1"/>
            <a:r>
              <a:rPr lang="hr-HR" sz="4000" b="1">
                <a:solidFill>
                  <a:srgbClr val="00B050"/>
                </a:solidFill>
              </a:rPr>
              <a:t>EMOCIONALNA  ZRELOST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060575"/>
            <a:ext cx="8424863" cy="3425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400"/>
              <a:t>Emocionalna zrelost znači da dijete reagira primjereno određenoj situaciji kao i većina djece njegove dobi.</a:t>
            </a:r>
          </a:p>
          <a:p>
            <a:pPr eaLnBrk="1" hangingPunct="1">
              <a:lnSpc>
                <a:spcPct val="90000"/>
              </a:lnSpc>
            </a:pPr>
            <a:r>
              <a:rPr lang="hr-HR" sz="2400"/>
              <a:t>Djeca počinju racionalno objašnjavati svoje i tuđe ponašanje, a to onda omogućuje i kontrolu tog ponašanja. </a:t>
            </a:r>
          </a:p>
          <a:p>
            <a:pPr eaLnBrk="1" hangingPunct="1">
              <a:lnSpc>
                <a:spcPct val="90000"/>
              </a:lnSpc>
            </a:pPr>
            <a:r>
              <a:rPr lang="hr-HR" sz="2400"/>
              <a:t>Emocionalno nezrelo dijete lako gubi motivaciju za učenje, slabo kontrolira svoje postupke pa i školsku disciplinu teško podnosi. </a:t>
            </a:r>
          </a:p>
          <a:p>
            <a:pPr eaLnBrk="1" hangingPunct="1">
              <a:lnSpc>
                <a:spcPct val="90000"/>
              </a:lnSpc>
            </a:pPr>
            <a:r>
              <a:rPr lang="hr-HR" sz="2400"/>
              <a:t>Emocije olakšavaju djetetu da prepozna sebe i svoje postojanje, dakle pomažu razvijanju svijesti o sebi.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89038"/>
          </a:xfrm>
        </p:spPr>
        <p:txBody>
          <a:bodyPr/>
          <a:lstStyle/>
          <a:p>
            <a:pPr eaLnBrk="1" hangingPunct="1"/>
            <a:r>
              <a:rPr lang="hr-HR" b="1">
                <a:solidFill>
                  <a:srgbClr val="00B050"/>
                </a:solidFill>
              </a:rPr>
              <a:t>SOCIJALNA ZRELOST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73238"/>
            <a:ext cx="8497888" cy="3240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x-none" sz="2400" dirty="0"/>
              <a:t>To podrazumijeva da prvoškolac ima svoj krug prijatelja s kojima se igra i druži i koji ga prihvaćaju kao ravnopravnog partnera, ali isto tako podrazumijeva prilagođavanje na društvene obveze i njihovo što temeljitije ispunjavanje u onoj mjeri u kojoj je to u stanju većina djece te dobi.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hr-HR" altLang="x-none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x-none" sz="2400" b="1" dirty="0"/>
              <a:t>Važno je naučiti dijete da poštuje i tolerira različitost među djecom i da u tim različitostima otkriva nečije kvalitete.</a:t>
            </a:r>
            <a:r>
              <a:rPr lang="hr-HR" altLang="x-none" sz="2400" dirty="0"/>
              <a:t>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23850" y="981075"/>
            <a:ext cx="8058150" cy="4505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dirty="0"/>
              <a:t>	</a:t>
            </a:r>
            <a:r>
              <a:rPr lang="hr-HR" sz="4000" dirty="0"/>
              <a:t>Krene li dijete u školu u pravo vrijeme, znatno se povećava mogućnost da školsko učenje za njega bude zanimljiva i radosna aktivnost, a ne muka.</a:t>
            </a:r>
          </a:p>
        </p:txBody>
      </p:sp>
      <p:pic>
        <p:nvPicPr>
          <p:cNvPr id="29699" name="Picture 3" descr="images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60185">
            <a:off x="4500563" y="4437063"/>
            <a:ext cx="17287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342188" cy="1692275"/>
          </a:xfrm>
        </p:spPr>
        <p:txBody>
          <a:bodyPr/>
          <a:lstStyle/>
          <a:p>
            <a:pPr eaLnBrk="1" hangingPunct="1"/>
            <a:r>
              <a:rPr lang="hr-HR" sz="3200">
                <a:solidFill>
                  <a:srgbClr val="7030A0"/>
                </a:solidFill>
              </a:rPr>
              <a:t>TREBA LI DIJETE </a:t>
            </a:r>
            <a:br>
              <a:rPr lang="hr-HR" sz="3200">
                <a:solidFill>
                  <a:srgbClr val="7030A0"/>
                </a:solidFill>
              </a:rPr>
            </a:br>
            <a:r>
              <a:rPr lang="hr-HR" sz="3200" b="1">
                <a:solidFill>
                  <a:srgbClr val="7030A0"/>
                </a:solidFill>
              </a:rPr>
              <a:t>naučiti čitati</a:t>
            </a:r>
            <a:br>
              <a:rPr lang="hr-HR" sz="3200">
                <a:solidFill>
                  <a:srgbClr val="7030A0"/>
                </a:solidFill>
              </a:rPr>
            </a:br>
            <a:r>
              <a:rPr lang="hr-HR" sz="3200">
                <a:solidFill>
                  <a:srgbClr val="7030A0"/>
                </a:solidFill>
              </a:rPr>
              <a:t>PRIJE POLASKA U ŠKOLU?!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205038"/>
            <a:ext cx="8208962" cy="3441700"/>
          </a:xfrm>
        </p:spPr>
        <p:txBody>
          <a:bodyPr/>
          <a:lstStyle/>
          <a:p>
            <a:pPr eaLnBrk="1" hangingPunct="1"/>
            <a:r>
              <a:rPr lang="hr-HR" sz="2800" dirty="0"/>
              <a:t>jedna od najvećih roditeljskih dvojbi</a:t>
            </a:r>
          </a:p>
          <a:p>
            <a:pPr eaLnBrk="1" hangingPunct="1"/>
            <a:r>
              <a:rPr lang="hr-HR" sz="2800" dirty="0"/>
              <a:t>djeca dolaze s različitim stupnjem predznanja</a:t>
            </a:r>
          </a:p>
          <a:p>
            <a:pPr eaLnBrk="1" hangingPunct="1"/>
            <a:r>
              <a:rPr lang="hr-HR" sz="2800" dirty="0"/>
              <a:t>čitanje je složeni psihofiziološki proces</a:t>
            </a:r>
          </a:p>
          <a:p>
            <a:pPr eaLnBrk="1" hangingPunct="1">
              <a:buNone/>
            </a:pPr>
            <a:endParaRPr lang="hr-HR" sz="28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pPr eaLnBrk="1" hangingPunct="1"/>
            <a:r>
              <a:rPr lang="hr-HR" sz="3200">
                <a:solidFill>
                  <a:srgbClr val="7030A0"/>
                </a:solidFill>
              </a:rPr>
              <a:t>PRIJE POLASKA U ŠKOLU DIJETE BI TREBALO ZNATI: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280400" cy="5040312"/>
          </a:xfrm>
        </p:spPr>
        <p:txBody>
          <a:bodyPr/>
          <a:lstStyle/>
          <a:p>
            <a:pPr eaLnBrk="1" hangingPunct="1"/>
            <a:r>
              <a:rPr lang="hr-HR" sz="2400" dirty="0"/>
              <a:t>kako se drži knjiga, da tekst ide slijeva nadesno, odozgo nadolje te znati okretati listove</a:t>
            </a:r>
          </a:p>
          <a:p>
            <a:pPr eaLnBrk="1" hangingPunct="1"/>
            <a:r>
              <a:rPr lang="hr-HR" sz="2400" dirty="0"/>
              <a:t>da se tekst sastoji od rečenica, rečenice od riječi, a riječi od glasova</a:t>
            </a:r>
          </a:p>
          <a:p>
            <a:pPr eaLnBrk="1" hangingPunct="1"/>
            <a:r>
              <a:rPr lang="hr-HR" sz="2400" dirty="0"/>
              <a:t>shvatiti da tekst nosi neku poruku te prepoznati tu poruku u tekstu </a:t>
            </a:r>
          </a:p>
          <a:p>
            <a:pPr eaLnBrk="1" hangingPunct="1"/>
            <a:r>
              <a:rPr lang="hr-HR" sz="2400" dirty="0"/>
              <a:t>prepoznati glasove u riječi</a:t>
            </a:r>
          </a:p>
          <a:p>
            <a:pPr eaLnBrk="1" hangingPunct="1"/>
            <a:r>
              <a:rPr lang="hr-HR" sz="2400" dirty="0"/>
              <a:t>glasovnu analizu i sintezu (poželjno)</a:t>
            </a:r>
          </a:p>
          <a:p>
            <a:pPr eaLnBrk="1" hangingPunct="1">
              <a:buNone/>
            </a:pPr>
            <a:endParaRPr lang="hr-HR" sz="2400" dirty="0"/>
          </a:p>
          <a:p>
            <a:pPr eaLnBrk="1" hangingPunct="1"/>
            <a:endParaRPr lang="hr-HR" sz="2800" dirty="0"/>
          </a:p>
          <a:p>
            <a:pPr eaLnBrk="1" hangingPunct="1"/>
            <a:endParaRPr lang="hr-HR" sz="2800" dirty="0"/>
          </a:p>
          <a:p>
            <a:pPr eaLnBrk="1" hangingPunct="1"/>
            <a:endParaRPr lang="hr-HR" sz="28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6983412" cy="792162"/>
          </a:xfrm>
        </p:spPr>
        <p:txBody>
          <a:bodyPr/>
          <a:lstStyle/>
          <a:p>
            <a:r>
              <a:rPr lang="hr-HR" sz="3200" b="1" dirty="0">
                <a:solidFill>
                  <a:srgbClr val="7030A0"/>
                </a:solidFill>
              </a:rPr>
              <a:t>POZNAVANJE ABECEDE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80400" cy="49672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r-HR" sz="2400"/>
              <a:t>	</a:t>
            </a:r>
            <a:r>
              <a:rPr lang="hr-HR" sz="2600"/>
              <a:t>Odnosi se na lakoću kojom dijete uči i imenuje pojedina slova. 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600"/>
          </a:p>
          <a:p>
            <a:pPr>
              <a:lnSpc>
                <a:spcPct val="80000"/>
              </a:lnSpc>
              <a:buFontTx/>
              <a:buNone/>
            </a:pPr>
            <a:r>
              <a:rPr lang="hr-HR" sz="2600" b="1"/>
              <a:t>	Što treba učiti prije – slova ili glasove?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600" b="1"/>
          </a:p>
          <a:p>
            <a:pPr>
              <a:lnSpc>
                <a:spcPct val="80000"/>
              </a:lnSpc>
            </a:pPr>
            <a:r>
              <a:rPr lang="hr-HR" sz="2600"/>
              <a:t>Treba početi s učenjem glasova. Koliko će trebati da dijete nauči sva slova ovisi o individualnom tempu učenja i o programu učenja čitanja koji se primjenjuje u školi. </a:t>
            </a:r>
          </a:p>
          <a:p>
            <a:pPr>
              <a:lnSpc>
                <a:spcPct val="80000"/>
              </a:lnSpc>
            </a:pPr>
            <a:r>
              <a:rPr lang="hr-HR" sz="2600" b="1"/>
              <a:t>Tek kada je dijete fonološki svjesno do te mjere da može rastaviti riječi na glasove i kad poznaje većinu slova, </a:t>
            </a:r>
          </a:p>
          <a:p>
            <a:pPr marL="1257300" lvl="3" indent="0">
              <a:lnSpc>
                <a:spcPct val="80000"/>
              </a:lnSpc>
              <a:buFontTx/>
              <a:buNone/>
            </a:pPr>
            <a:r>
              <a:rPr lang="hr-HR" sz="2600" b="1"/>
              <a:t>onda je spremno za usvajanje abecednog načela. </a:t>
            </a:r>
            <a:endParaRPr lang="en-US" sz="2600" b="1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8915" name="Rezervirano mjesto sadržaja 2"/>
          <p:cNvSpPr>
            <a:spLocks noGrp="1"/>
          </p:cNvSpPr>
          <p:nvPr>
            <p:ph idx="1"/>
          </p:nvPr>
        </p:nvSpPr>
        <p:spPr>
          <a:xfrm>
            <a:off x="468313" y="2205038"/>
            <a:ext cx="7920037" cy="3281362"/>
          </a:xfrm>
        </p:spPr>
        <p:txBody>
          <a:bodyPr/>
          <a:lstStyle/>
          <a:p>
            <a:pPr marL="400050" lvl="1" indent="0" algn="ctr" eaLnBrk="1" hangingPunct="1">
              <a:buFontTx/>
              <a:buNone/>
            </a:pPr>
            <a:r>
              <a:rPr lang="hr-HR" sz="3400" dirty="0">
                <a:solidFill>
                  <a:srgbClr val="7030A0"/>
                </a:solidFill>
              </a:rPr>
              <a:t>Dijete koje usvoji </a:t>
            </a:r>
          </a:p>
          <a:p>
            <a:pPr marL="400050" lvl="1" indent="0" algn="ctr" eaLnBrk="1" hangingPunct="1">
              <a:buFontTx/>
              <a:buNone/>
            </a:pPr>
            <a:r>
              <a:rPr lang="hr-HR" sz="3400" b="1" dirty="0" err="1">
                <a:solidFill>
                  <a:srgbClr val="7030A0"/>
                </a:solidFill>
              </a:rPr>
              <a:t>predčitalačke</a:t>
            </a:r>
            <a:r>
              <a:rPr lang="hr-HR" sz="3400" b="1" dirty="0">
                <a:solidFill>
                  <a:srgbClr val="7030A0"/>
                </a:solidFill>
              </a:rPr>
              <a:t> vještine </a:t>
            </a:r>
            <a:r>
              <a:rPr lang="hr-HR" sz="3400" dirty="0">
                <a:solidFill>
                  <a:srgbClr val="7030A0"/>
                </a:solidFill>
              </a:rPr>
              <a:t>lako će, </a:t>
            </a:r>
          </a:p>
          <a:p>
            <a:pPr marL="400050" lvl="1" indent="0" algn="ctr" eaLnBrk="1" hangingPunct="1">
              <a:buFontTx/>
              <a:buNone/>
            </a:pPr>
            <a:r>
              <a:rPr lang="hr-HR" sz="3400" dirty="0">
                <a:solidFill>
                  <a:srgbClr val="7030A0"/>
                </a:solidFill>
              </a:rPr>
              <a:t>u školi, </a:t>
            </a:r>
          </a:p>
          <a:p>
            <a:pPr marL="400050" lvl="1" indent="0" algn="ctr" eaLnBrk="1" hangingPunct="1">
              <a:buFontTx/>
              <a:buNone/>
            </a:pPr>
            <a:r>
              <a:rPr lang="hr-HR" sz="3400" dirty="0">
                <a:solidFill>
                  <a:srgbClr val="7030A0"/>
                </a:solidFill>
              </a:rPr>
              <a:t>usvojiti tehniku čitanja i razumijevanja  pročitanog teksta!</a:t>
            </a:r>
          </a:p>
          <a:p>
            <a:endParaRPr lang="hr-HR" sz="26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561263" cy="2332037"/>
          </a:xfrm>
        </p:spPr>
        <p:txBody>
          <a:bodyPr/>
          <a:lstStyle/>
          <a:p>
            <a:pPr eaLnBrk="1" hangingPunct="1"/>
            <a:r>
              <a:rPr lang="hr-HR" sz="3200"/>
              <a:t>Polazak djeteta u školu </a:t>
            </a:r>
            <a:br>
              <a:rPr lang="hr-HR" sz="3200"/>
            </a:br>
            <a:r>
              <a:rPr lang="hr-HR" sz="3200"/>
              <a:t>jedan je od najvažnijih trenutaka u životu djeteta i njegove obitelji te je i za cijelu obitelj veliki događaj!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852738"/>
            <a:ext cx="6767512" cy="25923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r-HR"/>
              <a:t>Javlja se zabrinutost ...</a:t>
            </a:r>
          </a:p>
          <a:p>
            <a:pPr marL="0" indent="0" eaLnBrk="1" hangingPunct="1"/>
            <a:r>
              <a:rPr lang="hr-HR" sz="2800"/>
              <a:t>kako će se dijete prilagoditi  zahtjevima škole, školskoj sredini, vršnjacima, …</a:t>
            </a:r>
          </a:p>
          <a:p>
            <a:pPr marL="0" indent="0" eaLnBrk="1" hangingPunct="1"/>
            <a:r>
              <a:rPr lang="hr-HR" sz="2800"/>
              <a:t>hoće li biti uspješno….</a:t>
            </a:r>
          </a:p>
        </p:txBody>
      </p:sp>
      <p:pic>
        <p:nvPicPr>
          <p:cNvPr id="83972" name="Picture 4" descr="j028303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4773613"/>
            <a:ext cx="2376487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921625" cy="2276475"/>
          </a:xfrm>
        </p:spPr>
        <p:txBody>
          <a:bodyPr/>
          <a:lstStyle/>
          <a:p>
            <a:r>
              <a:rPr lang="hr-HR" sz="3200" b="1" dirty="0">
                <a:solidFill>
                  <a:srgbClr val="7030A0"/>
                </a:solidFill>
                <a:ea typeface="Arial Unicode MS" pitchFamily="34" charset="-128"/>
                <a:cs typeface="Arial Unicode MS" pitchFamily="34" charset="-128"/>
              </a:rPr>
              <a:t>GRAFOMOTORIČKE VJEŠTINE</a:t>
            </a:r>
            <a:r>
              <a:rPr lang="hr-HR" sz="3200" dirty="0">
                <a:solidFill>
                  <a:srgbClr val="7030A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hr-HR" sz="3200" dirty="0">
                <a:solidFill>
                  <a:srgbClr val="7030A0"/>
                </a:solidFill>
                <a:ea typeface="Arial Unicode MS" pitchFamily="34" charset="-128"/>
                <a:cs typeface="Arial Unicode MS" pitchFamily="34" charset="-128"/>
              </a:rPr>
            </a:br>
            <a:br>
              <a:rPr lang="hr-HR" sz="3200" dirty="0">
                <a:solidFill>
                  <a:srgbClr val="7030A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r-HR" sz="3200" dirty="0">
                <a:solidFill>
                  <a:srgbClr val="7030A0"/>
                </a:solidFill>
              </a:rPr>
              <a:t>PRIJE NEGO DIJETE </a:t>
            </a:r>
            <a:br>
              <a:rPr lang="hr-HR" sz="3200" dirty="0">
                <a:solidFill>
                  <a:srgbClr val="7030A0"/>
                </a:solidFill>
              </a:rPr>
            </a:br>
            <a:r>
              <a:rPr lang="hr-HR" sz="3200" dirty="0">
                <a:solidFill>
                  <a:srgbClr val="7030A0"/>
                </a:solidFill>
              </a:rPr>
              <a:t>POČNE UČITI PISATI SLOVA TREBA: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565400"/>
            <a:ext cx="7621587" cy="345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dirty="0"/>
              <a:t>odrediti koju će ruku koristiti za </a:t>
            </a:r>
            <a:r>
              <a:rPr lang="hr-HR" dirty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dirty="0">
                <a:latin typeface="Arial" charset="0"/>
              </a:rPr>
              <a:t>   </a:t>
            </a:r>
            <a:r>
              <a:rPr lang="hr-HR" dirty="0"/>
              <a:t>pisanje</a:t>
            </a:r>
          </a:p>
          <a:p>
            <a:pPr>
              <a:lnSpc>
                <a:spcPct val="90000"/>
              </a:lnSpc>
            </a:pPr>
            <a:r>
              <a:rPr lang="hr-HR" dirty="0"/>
              <a:t>pravilno držati olovku</a:t>
            </a:r>
          </a:p>
          <a:p>
            <a:pPr>
              <a:lnSpc>
                <a:spcPct val="90000"/>
              </a:lnSpc>
            </a:pPr>
            <a:r>
              <a:rPr lang="hr-HR" dirty="0"/>
              <a:t>moći crtati (na način da je crtež prepoznatljiv), bojati (na način da ne prelazi crtu), precrtavati oblike (krug, kvadrat, trokut)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80963"/>
          </a:xfrm>
        </p:spPr>
        <p:txBody>
          <a:bodyPr/>
          <a:lstStyle/>
          <a:p>
            <a:endParaRPr lang="en-US" sz="4000">
              <a:solidFill>
                <a:schemeClr val="hlink"/>
              </a:solidFill>
            </a:endParaRPr>
          </a:p>
        </p:txBody>
      </p:sp>
      <p:pic>
        <p:nvPicPr>
          <p:cNvPr id="47107" name="Picture 3" descr="olovk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28775"/>
            <a:ext cx="8280400" cy="4392613"/>
          </a:xfr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6870700" cy="1009650"/>
          </a:xfrm>
        </p:spPr>
        <p:txBody>
          <a:bodyPr/>
          <a:lstStyle/>
          <a:p>
            <a:r>
              <a:rPr lang="en-US" sz="3000" b="1">
                <a:solidFill>
                  <a:srgbClr val="7030A0"/>
                </a:solidFill>
              </a:rPr>
              <a:t>POTICANJE </a:t>
            </a:r>
            <a:br>
              <a:rPr lang="hr-HR" sz="3000" b="1">
                <a:solidFill>
                  <a:srgbClr val="7030A0"/>
                </a:solidFill>
              </a:rPr>
            </a:br>
            <a:r>
              <a:rPr lang="en-US" sz="3000" b="1">
                <a:solidFill>
                  <a:srgbClr val="7030A0"/>
                </a:solidFill>
              </a:rPr>
              <a:t>PREDMATEMATIČKIH VJEŠTINA</a:t>
            </a:r>
            <a:endParaRPr lang="hr-HR" sz="3000" b="1">
              <a:solidFill>
                <a:srgbClr val="7030A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424863" cy="4897437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2400"/>
              <a:t>Bitna područja</a:t>
            </a:r>
            <a:r>
              <a:rPr lang="hr-HR" sz="2400"/>
              <a:t> </a:t>
            </a:r>
            <a:r>
              <a:rPr lang="en-US" sz="2400"/>
              <a:t>za učenje</a:t>
            </a:r>
            <a:r>
              <a:rPr lang="hr-HR" sz="2400"/>
              <a:t> </a:t>
            </a:r>
            <a:r>
              <a:rPr lang="en-US" sz="2400"/>
              <a:t>matematike su: </a:t>
            </a:r>
            <a:endParaRPr lang="hr-HR" sz="2400"/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US" sz="240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sz="2400"/>
              <a:t>razvrstavanje; sortiranje predmeta prema određenom svojstvu (boja, veličina, oblik)</a:t>
            </a:r>
            <a:r>
              <a:rPr lang="hr-HR" sz="2400"/>
              <a:t>-</a:t>
            </a:r>
            <a:r>
              <a:rPr lang="en-US" sz="2400"/>
              <a:t> uočavanje sličnosti </a:t>
            </a:r>
            <a:r>
              <a:rPr lang="hr-HR" sz="2400"/>
              <a:t>i</a:t>
            </a:r>
            <a:r>
              <a:rPr lang="en-US" sz="2400"/>
              <a:t> različitosti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sz="2400"/>
              <a:t>određivanje </a:t>
            </a:r>
            <a:r>
              <a:rPr lang="hr-HR" sz="2400"/>
              <a:t>i</a:t>
            </a:r>
            <a:r>
              <a:rPr lang="en-US" sz="2400"/>
              <a:t> održavanje broja</a:t>
            </a:r>
            <a:r>
              <a:rPr lang="hr-HR" sz="2400"/>
              <a:t> - usvajanje pojma broja, brojenje, prepoznavanje brojki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sz="2400"/>
              <a:t>nizanje predmeta </a:t>
            </a:r>
            <a:r>
              <a:rPr lang="hr-HR" sz="2400"/>
              <a:t>i</a:t>
            </a:r>
            <a:r>
              <a:rPr lang="en-US" sz="2400"/>
              <a:t> održavanje slijeda</a:t>
            </a:r>
            <a:r>
              <a:rPr lang="hr-HR" sz="2400"/>
              <a:t>-</a:t>
            </a:r>
            <a:r>
              <a:rPr lang="en-US" sz="2400"/>
              <a:t> sp</a:t>
            </a:r>
            <a:r>
              <a:rPr lang="hr-HR" sz="2400"/>
              <a:t>o</a:t>
            </a:r>
            <a:r>
              <a:rPr lang="en-US" sz="2400"/>
              <a:t>sobnost stavljanja predmeta u određeni niz prema veličini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sz="2400"/>
              <a:t>slijeđenje niza uputa od više koraka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sz="2400"/>
              <a:t>orijentacija </a:t>
            </a:r>
            <a:r>
              <a:rPr lang="hr-HR" sz="2400"/>
              <a:t>i</a:t>
            </a:r>
            <a:r>
              <a:rPr lang="en-US" sz="2400"/>
              <a:t> organizacija u prostoru</a:t>
            </a:r>
            <a:endParaRPr lang="hr-HR" sz="240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hr-HR" sz="2400"/>
              <a:t>rastavljanje cjeline na dijelove i obrnuto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036638"/>
          </a:xfrm>
        </p:spPr>
        <p:txBody>
          <a:bodyPr/>
          <a:lstStyle/>
          <a:p>
            <a:r>
              <a:rPr lang="hr-HR" sz="3200" b="1">
                <a:solidFill>
                  <a:srgbClr val="7030A0"/>
                </a:solidFill>
              </a:rPr>
              <a:t>ORIJENTACIJA U PROSTORU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3425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400" b="1" dirty="0"/>
              <a:t>o</a:t>
            </a:r>
            <a:r>
              <a:rPr lang="en-US" sz="2400" b="1" dirty="0"/>
              <a:t>d </a:t>
            </a:r>
            <a:r>
              <a:rPr lang="en-US" sz="2400" b="1" dirty="0" err="1"/>
              <a:t>vlastitog</a:t>
            </a:r>
            <a:r>
              <a:rPr lang="en-US" sz="2400" b="1" dirty="0"/>
              <a:t> </a:t>
            </a:r>
            <a:r>
              <a:rPr lang="en-US" sz="2400" b="1" dirty="0" err="1"/>
              <a:t>tijela</a:t>
            </a:r>
            <a:r>
              <a:rPr lang="hr-HR" sz="2400" dirty="0"/>
              <a:t> (</a:t>
            </a:r>
            <a:r>
              <a:rPr lang="en-US" sz="2400" dirty="0" err="1"/>
              <a:t>ja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ispred</a:t>
            </a:r>
            <a:r>
              <a:rPr lang="en-US" sz="2400" dirty="0"/>
              <a:t>, </a:t>
            </a:r>
            <a:r>
              <a:rPr lang="en-US" sz="2400" dirty="0" err="1"/>
              <a:t>iza</a:t>
            </a:r>
            <a:r>
              <a:rPr lang="en-US" sz="2400" dirty="0"/>
              <a:t>, pored, gore, </a:t>
            </a:r>
            <a:r>
              <a:rPr lang="en-US" sz="2400" dirty="0" err="1"/>
              <a:t>dolje</a:t>
            </a:r>
            <a:r>
              <a:rPr lang="en-US" sz="2400" dirty="0"/>
              <a:t>, </a:t>
            </a:r>
            <a:r>
              <a:rPr lang="en-US" sz="2400" dirty="0" err="1"/>
              <a:t>lijevo</a:t>
            </a:r>
            <a:r>
              <a:rPr lang="en-US" sz="2400" dirty="0"/>
              <a:t>, </a:t>
            </a:r>
            <a:r>
              <a:rPr lang="en-US" sz="2400" dirty="0" err="1"/>
              <a:t>desno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nečega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nekoga</a:t>
            </a:r>
            <a:r>
              <a:rPr lang="hr-HR" sz="2400" dirty="0"/>
              <a:t>);</a:t>
            </a:r>
          </a:p>
          <a:p>
            <a:pPr>
              <a:lnSpc>
                <a:spcPct val="90000"/>
              </a:lnSpc>
            </a:pPr>
            <a:r>
              <a:rPr lang="hr-HR" sz="2400" b="1" dirty="0"/>
              <a:t>v</a:t>
            </a:r>
            <a:r>
              <a:rPr lang="en-US" sz="2400" b="1" dirty="0" err="1"/>
              <a:t>ježbe</a:t>
            </a:r>
            <a:r>
              <a:rPr lang="en-US" sz="2400" b="1" dirty="0"/>
              <a:t> </a:t>
            </a:r>
            <a:r>
              <a:rPr lang="en-US" sz="2400" b="1" dirty="0" err="1"/>
              <a:t>orijentacije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papiru</a:t>
            </a:r>
            <a:r>
              <a:rPr lang="hr-HR" sz="2400" dirty="0"/>
              <a:t> (</a:t>
            </a:r>
            <a:r>
              <a:rPr lang="en-US" sz="2400" dirty="0" err="1"/>
              <a:t>pozornost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smjer</a:t>
            </a:r>
            <a:r>
              <a:rPr lang="en-US" sz="2400" dirty="0"/>
              <a:t> </a:t>
            </a:r>
            <a:r>
              <a:rPr lang="en-US" sz="2400" dirty="0" err="1"/>
              <a:t>pisanja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korištenja</a:t>
            </a:r>
            <a:r>
              <a:rPr lang="en-US" sz="2400" dirty="0"/>
              <a:t> </a:t>
            </a:r>
            <a:r>
              <a:rPr lang="en-US" sz="2400" dirty="0" err="1"/>
              <a:t>papira</a:t>
            </a:r>
            <a:r>
              <a:rPr lang="hr-HR" sz="2400" dirty="0"/>
              <a:t> - </a:t>
            </a:r>
            <a:r>
              <a:rPr lang="en-US" sz="2400" dirty="0" err="1"/>
              <a:t>pišemo</a:t>
            </a:r>
            <a:r>
              <a:rPr lang="en-US" sz="2400" dirty="0"/>
              <a:t> </a:t>
            </a:r>
            <a:r>
              <a:rPr lang="en-US" sz="2400" dirty="0" err="1"/>
              <a:t>slijeva</a:t>
            </a:r>
            <a:r>
              <a:rPr lang="en-US" sz="2400" dirty="0"/>
              <a:t> </a:t>
            </a:r>
            <a:r>
              <a:rPr lang="en-US" sz="2400" dirty="0" err="1"/>
              <a:t>nadesno</a:t>
            </a:r>
            <a:r>
              <a:rPr lang="en-US" sz="2400" dirty="0"/>
              <a:t>, </a:t>
            </a:r>
            <a:r>
              <a:rPr lang="en-US" sz="2400" dirty="0" err="1"/>
              <a:t>odozgo</a:t>
            </a:r>
            <a:r>
              <a:rPr lang="en-US" sz="2400" dirty="0"/>
              <a:t>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dolje</a:t>
            </a:r>
            <a:r>
              <a:rPr lang="hr-HR" sz="2400" dirty="0"/>
              <a:t>)</a:t>
            </a:r>
            <a:r>
              <a:rPr lang="en-US" sz="2400" dirty="0"/>
              <a:t>.</a:t>
            </a:r>
            <a:endParaRPr lang="hr-HR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razumijevanje</a:t>
            </a:r>
            <a:r>
              <a:rPr lang="en-US" sz="2400" dirty="0"/>
              <a:t> </a:t>
            </a:r>
            <a:r>
              <a:rPr lang="en-US" sz="2400" dirty="0" err="1"/>
              <a:t>prostora</a:t>
            </a:r>
            <a:r>
              <a:rPr lang="en-US" sz="2400" dirty="0"/>
              <a:t> u </a:t>
            </a:r>
            <a:r>
              <a:rPr lang="en-US" sz="2400" dirty="0" err="1"/>
              <a:t>odnosu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vlastito</a:t>
            </a:r>
            <a:r>
              <a:rPr lang="en-US" sz="2400" dirty="0"/>
              <a:t> </a:t>
            </a:r>
            <a:r>
              <a:rPr lang="en-US" sz="2400" dirty="0" err="1"/>
              <a:t>tijelo</a:t>
            </a:r>
            <a:r>
              <a:rPr lang="en-US" sz="2400" dirty="0"/>
              <a:t> (</a:t>
            </a:r>
            <a:r>
              <a:rPr lang="en-US" sz="2400" dirty="0" err="1"/>
              <a:t>lijeva</a:t>
            </a:r>
            <a:r>
              <a:rPr lang="en-US" sz="2400" dirty="0"/>
              <a:t> </a:t>
            </a:r>
            <a:r>
              <a:rPr lang="hr-HR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desna</a:t>
            </a:r>
            <a:r>
              <a:rPr lang="en-US" sz="2400" dirty="0"/>
              <a:t> </a:t>
            </a:r>
            <a:r>
              <a:rPr lang="en-US" sz="2400" dirty="0" err="1"/>
              <a:t>ruka</a:t>
            </a:r>
            <a:r>
              <a:rPr lang="en-US" sz="2400" dirty="0"/>
              <a:t>, </a:t>
            </a:r>
            <a:r>
              <a:rPr lang="en-US" sz="2400" dirty="0" err="1"/>
              <a:t>iznad</a:t>
            </a:r>
            <a:r>
              <a:rPr lang="en-US" sz="2400" dirty="0"/>
              <a:t> </a:t>
            </a:r>
            <a:r>
              <a:rPr lang="en-US" sz="2400" dirty="0" err="1"/>
              <a:t>moje</a:t>
            </a:r>
            <a:r>
              <a:rPr lang="en-US" sz="2400" dirty="0"/>
              <a:t> </a:t>
            </a:r>
            <a:r>
              <a:rPr lang="en-US" sz="2400" dirty="0" err="1"/>
              <a:t>glave</a:t>
            </a:r>
            <a:r>
              <a:rPr lang="en-US" sz="2400" dirty="0"/>
              <a:t>, </a:t>
            </a:r>
            <a:r>
              <a:rPr lang="en-US" sz="2400" dirty="0" err="1"/>
              <a:t>ispod</a:t>
            </a:r>
            <a:r>
              <a:rPr lang="en-US" sz="2400" dirty="0"/>
              <a:t> </a:t>
            </a:r>
            <a:r>
              <a:rPr lang="en-US" sz="2400" dirty="0" err="1"/>
              <a:t>mojih</a:t>
            </a:r>
            <a:r>
              <a:rPr lang="en-US" sz="2400" dirty="0"/>
              <a:t> </a:t>
            </a:r>
            <a:r>
              <a:rPr lang="en-US" sz="2400" dirty="0" err="1"/>
              <a:t>nogu</a:t>
            </a:r>
            <a:r>
              <a:rPr lang="hr-HR" sz="2400" dirty="0"/>
              <a:t>) 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400">
                <a:solidFill>
                  <a:schemeClr val="tx2"/>
                </a:solidFill>
              </a:rPr>
              <a:t>Otežani početak školovanja mogu imati djeca koja:</a:t>
            </a:r>
          </a:p>
        </p:txBody>
      </p:sp>
      <p:sp>
        <p:nvSpPr>
          <p:cNvPr id="53251" name="Rectangle 8"/>
          <p:cNvSpPr>
            <a:spLocks noChangeArrowheads="1"/>
          </p:cNvSpPr>
          <p:nvPr/>
        </p:nvSpPr>
        <p:spPr bwMode="auto">
          <a:xfrm>
            <a:off x="827088" y="1989138"/>
            <a:ext cx="7416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r-HR" sz="3200" i="0"/>
              <a:t> još uvijek izrazito teško podnose    </a:t>
            </a:r>
          </a:p>
          <a:p>
            <a:r>
              <a:rPr lang="hr-HR" sz="3200" i="0"/>
              <a:t>  odvajanje od roditelja</a:t>
            </a:r>
          </a:p>
          <a:p>
            <a:pPr>
              <a:buFontTx/>
              <a:buChar char="•"/>
            </a:pPr>
            <a:r>
              <a:rPr lang="hr-HR" sz="3200" i="0"/>
              <a:t> često plačem reagiraju na odvajanje</a:t>
            </a:r>
          </a:p>
          <a:p>
            <a:pPr>
              <a:buFontTx/>
              <a:buChar char="•"/>
            </a:pPr>
            <a:r>
              <a:rPr lang="hr-HR" sz="3200" i="0"/>
              <a:t> povučena su i rijetko se spontano  </a:t>
            </a:r>
          </a:p>
          <a:p>
            <a:r>
              <a:rPr lang="hr-HR" sz="3200" i="0"/>
              <a:t>  obraćaju odraslima i drugoj djeci</a:t>
            </a:r>
          </a:p>
          <a:p>
            <a:endParaRPr lang="hr-HR" sz="3200" i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557338"/>
            <a:ext cx="6264275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3000"/>
              <a:t>			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r-HR" sz="4000">
                <a:solidFill>
                  <a:schemeClr val="tx2"/>
                </a:solidFill>
              </a:rPr>
              <a:t>Školu treba predstaviti djetetu u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r-HR" sz="4000">
                <a:solidFill>
                  <a:schemeClr val="tx2"/>
                </a:solidFill>
              </a:rPr>
              <a:t>realnom svjetlu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60350"/>
            <a:ext cx="6264275" cy="144463"/>
          </a:xfrm>
        </p:spPr>
        <p:txBody>
          <a:bodyPr/>
          <a:lstStyle/>
          <a:p>
            <a:endParaRPr lang="sr-Latn-CS" sz="2800" b="1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600200"/>
            <a:ext cx="3581400" cy="4419600"/>
          </a:xfrm>
        </p:spPr>
        <p:txBody>
          <a:bodyPr/>
          <a:lstStyle/>
          <a:p>
            <a:pPr>
              <a:buFontTx/>
              <a:buNone/>
            </a:pPr>
            <a:endParaRPr lang="hr-HR" sz="2800"/>
          </a:p>
          <a:p>
            <a:pPr>
              <a:buFontTx/>
              <a:buNone/>
            </a:pPr>
            <a:r>
              <a:rPr lang="hr-HR" sz="2800"/>
              <a:t>	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2988" y="5589588"/>
            <a:ext cx="6408737" cy="646112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sz="3600" b="1">
                <a:solidFill>
                  <a:srgbClr val="FF0000"/>
                </a:solidFill>
              </a:rPr>
              <a:t>Hvala na pažnji!</a:t>
            </a:r>
          </a:p>
        </p:txBody>
      </p:sp>
      <p:pic>
        <p:nvPicPr>
          <p:cNvPr id="58373" name="Picture 8" descr="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125538"/>
            <a:ext cx="43926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pPr eaLnBrk="1" hangingPunct="1"/>
            <a:r>
              <a:rPr lang="hr-HR">
                <a:solidFill>
                  <a:srgbClr val="FF0000"/>
                </a:solidFill>
              </a:rPr>
              <a:t>Školski svijet ....</a:t>
            </a:r>
          </a:p>
        </p:txBody>
      </p:sp>
      <p:sp>
        <p:nvSpPr>
          <p:cNvPr id="81924" name="Oval 4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3059113" cy="2592387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z="1800"/>
              <a:t>NOVE OBVEZE </a:t>
            </a:r>
          </a:p>
          <a:p>
            <a:pPr algn="ctr" eaLnBrk="1" hangingPunct="1">
              <a:buFontTx/>
              <a:buNone/>
            </a:pPr>
            <a:r>
              <a:rPr lang="hr-HR" sz="1800"/>
              <a:t>I</a:t>
            </a:r>
          </a:p>
          <a:p>
            <a:pPr algn="ctr" eaLnBrk="1" hangingPunct="1">
              <a:buFontTx/>
              <a:buNone/>
            </a:pPr>
            <a:r>
              <a:rPr lang="hr-HR" sz="1800"/>
              <a:t>ODGOVORNOSTI</a:t>
            </a:r>
            <a:endParaRPr lang="en-US" sz="1800"/>
          </a:p>
        </p:txBody>
      </p:sp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5940425" y="1484313"/>
            <a:ext cx="2808288" cy="2735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i="0" dirty="0">
                <a:cs typeface="Arial" charset="0"/>
              </a:rPr>
              <a:t>RAD  I  NOVA</a:t>
            </a:r>
            <a:br>
              <a:rPr lang="hr-HR" i="0" dirty="0">
                <a:cs typeface="Arial" charset="0"/>
              </a:rPr>
            </a:br>
            <a:r>
              <a:rPr lang="hr-HR" i="0" dirty="0">
                <a:cs typeface="Arial" charset="0"/>
              </a:rPr>
              <a:t>ORGANIZACIJA</a:t>
            </a:r>
            <a:br>
              <a:rPr lang="hr-HR" i="0" dirty="0">
                <a:cs typeface="Arial" charset="0"/>
              </a:rPr>
            </a:br>
            <a:r>
              <a:rPr lang="hr-HR" i="0" dirty="0">
                <a:cs typeface="Arial" charset="0"/>
              </a:rPr>
              <a:t>ŽIVOTA</a:t>
            </a:r>
            <a:endParaRPr lang="en-US" i="0" dirty="0">
              <a:cs typeface="Arial" charset="0"/>
            </a:endParaRPr>
          </a:p>
        </p:txBody>
      </p:sp>
      <p:sp>
        <p:nvSpPr>
          <p:cNvPr id="81937" name="Oval 17"/>
          <p:cNvSpPr>
            <a:spLocks noChangeArrowheads="1"/>
          </p:cNvSpPr>
          <p:nvPr/>
        </p:nvSpPr>
        <p:spPr bwMode="auto">
          <a:xfrm>
            <a:off x="1835150" y="4552950"/>
            <a:ext cx="3097213" cy="2044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r-HR" i="0" dirty="0"/>
              <a:t>NATJECANJA,</a:t>
            </a:r>
          </a:p>
          <a:p>
            <a:pPr marL="342900" indent="-342900" algn="ctr">
              <a:spcBef>
                <a:spcPct val="20000"/>
              </a:spcBef>
            </a:pPr>
            <a:r>
              <a:rPr lang="hr-HR" i="0" dirty="0"/>
              <a:t>VREDNOVANJA,</a:t>
            </a:r>
          </a:p>
          <a:p>
            <a:pPr marL="342900" indent="-342900" algn="ctr">
              <a:spcBef>
                <a:spcPct val="20000"/>
              </a:spcBef>
            </a:pPr>
            <a:r>
              <a:rPr lang="hr-HR" i="0" dirty="0"/>
              <a:t>KRITIKE</a:t>
            </a:r>
            <a:endParaRPr lang="en-US" i="0" dirty="0"/>
          </a:p>
        </p:txBody>
      </p:sp>
      <p:sp>
        <p:nvSpPr>
          <p:cNvPr id="81938" name="Oval 18"/>
          <p:cNvSpPr>
            <a:spLocks noChangeArrowheads="1"/>
          </p:cNvSpPr>
          <p:nvPr/>
        </p:nvSpPr>
        <p:spPr bwMode="auto">
          <a:xfrm>
            <a:off x="5508625" y="4581525"/>
            <a:ext cx="3024188" cy="201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r-HR" i="0"/>
              <a:t>USPJEH…</a:t>
            </a:r>
          </a:p>
          <a:p>
            <a:pPr marL="342900" indent="-342900" algn="ctr">
              <a:spcBef>
                <a:spcPct val="20000"/>
              </a:spcBef>
            </a:pPr>
            <a:r>
              <a:rPr lang="hr-HR" i="0"/>
              <a:t>NEUSPJEH….</a:t>
            </a:r>
            <a:endParaRPr lang="en-US" i="0"/>
          </a:p>
        </p:txBody>
      </p:sp>
      <p:pic>
        <p:nvPicPr>
          <p:cNvPr id="11271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268413"/>
            <a:ext cx="25193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build="p" animBg="1"/>
      <p:bldP spid="81925" grpId="0" animBg="1"/>
      <p:bldP spid="81937" grpId="0" animBg="1"/>
      <p:bldP spid="819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7964488" cy="973138"/>
          </a:xfrm>
        </p:spPr>
        <p:txBody>
          <a:bodyPr/>
          <a:lstStyle/>
          <a:p>
            <a:pPr eaLnBrk="1" hangingPunct="1"/>
            <a:r>
              <a:rPr lang="hr-HR" sz="2400" b="1">
                <a:solidFill>
                  <a:srgbClr val="FF0000"/>
                </a:solidFill>
              </a:rPr>
              <a:t>Polazak u školu diktira </a:t>
            </a:r>
            <a:br>
              <a:rPr lang="hr-HR" sz="2400" b="1">
                <a:solidFill>
                  <a:srgbClr val="FF0000"/>
                </a:solidFill>
              </a:rPr>
            </a:br>
            <a:r>
              <a:rPr lang="hr-HR" sz="2400" b="1">
                <a:solidFill>
                  <a:srgbClr val="FF0000"/>
                </a:solidFill>
              </a:rPr>
              <a:t>NOVI DNEVNI RASPORED DJETETA i OBITELJI</a:t>
            </a:r>
            <a:endParaRPr 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2" name="Dijagram 1"/>
          <p:cNvGraphicFramePr/>
          <p:nvPr/>
        </p:nvGraphicFramePr>
        <p:xfrm>
          <a:off x="614363" y="1412875"/>
          <a:ext cx="783907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3" name="Text Box 26"/>
          <p:cNvSpPr txBox="1">
            <a:spLocks noChangeArrowheads="1"/>
          </p:cNvSpPr>
          <p:nvPr/>
        </p:nvSpPr>
        <p:spPr bwMode="auto">
          <a:xfrm>
            <a:off x="1258888" y="2266950"/>
            <a:ext cx="1208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CS">
              <a:latin typeface="Algerian" pitchFamily="82" charset="0"/>
            </a:endParaRPr>
          </a:p>
        </p:txBody>
      </p:sp>
      <p:sp>
        <p:nvSpPr>
          <p:cNvPr id="1044" name="Text Box 28"/>
          <p:cNvSpPr txBox="1">
            <a:spLocks noChangeArrowheads="1"/>
          </p:cNvSpPr>
          <p:nvPr/>
        </p:nvSpPr>
        <p:spPr bwMode="auto">
          <a:xfrm>
            <a:off x="539750" y="2354263"/>
            <a:ext cx="2952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latin typeface="Arial Black" pitchFamily="34" charset="0"/>
              </a:rPr>
              <a:t>Vrijeme odmora</a:t>
            </a:r>
          </a:p>
          <a:p>
            <a:r>
              <a:rPr lang="hr-HR" sz="1400">
                <a:latin typeface="Arial Black" pitchFamily="34" charset="0"/>
              </a:rPr>
              <a:t>I zajedništva obitelji</a:t>
            </a:r>
          </a:p>
        </p:txBody>
      </p:sp>
      <p:sp>
        <p:nvSpPr>
          <p:cNvPr id="1045" name="Text Box 29"/>
          <p:cNvSpPr txBox="1">
            <a:spLocks noChangeArrowheads="1"/>
          </p:cNvSpPr>
          <p:nvPr/>
        </p:nvSpPr>
        <p:spPr bwMode="auto">
          <a:xfrm>
            <a:off x="1239838" y="3938588"/>
            <a:ext cx="1489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400">
                <a:latin typeface="Arial Black" pitchFamily="34" charset="0"/>
              </a:rPr>
              <a:t>Vrijeme rada </a:t>
            </a:r>
          </a:p>
          <a:p>
            <a:r>
              <a:rPr lang="hr-HR" sz="1400">
                <a:latin typeface="Arial Black" pitchFamily="34" charset="0"/>
              </a:rPr>
              <a:t>roditelja</a:t>
            </a:r>
          </a:p>
        </p:txBody>
      </p:sp>
      <p:sp>
        <p:nvSpPr>
          <p:cNvPr id="1046" name="Text Box 30"/>
          <p:cNvSpPr txBox="1">
            <a:spLocks noChangeArrowheads="1"/>
          </p:cNvSpPr>
          <p:nvPr/>
        </p:nvSpPr>
        <p:spPr bwMode="auto">
          <a:xfrm>
            <a:off x="5272088" y="1417638"/>
            <a:ext cx="2476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400">
                <a:latin typeface="Arial Black" pitchFamily="34" charset="0"/>
              </a:rPr>
              <a:t>Vrijeme učenja za školu</a:t>
            </a:r>
          </a:p>
        </p:txBody>
      </p:sp>
      <p:sp>
        <p:nvSpPr>
          <p:cNvPr id="1047" name="Text Box 31"/>
          <p:cNvSpPr txBox="1">
            <a:spLocks noChangeArrowheads="1"/>
          </p:cNvSpPr>
          <p:nvPr/>
        </p:nvSpPr>
        <p:spPr bwMode="auto">
          <a:xfrm>
            <a:off x="6567488" y="2641600"/>
            <a:ext cx="164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400">
                <a:latin typeface="Arial Black" pitchFamily="34" charset="0"/>
              </a:rPr>
              <a:t>Vrijeme objeda</a:t>
            </a:r>
          </a:p>
        </p:txBody>
      </p:sp>
      <p:sp>
        <p:nvSpPr>
          <p:cNvPr id="1048" name="Text Box 32"/>
          <p:cNvSpPr txBox="1">
            <a:spLocks noChangeArrowheads="1"/>
          </p:cNvSpPr>
          <p:nvPr/>
        </p:nvSpPr>
        <p:spPr bwMode="auto">
          <a:xfrm>
            <a:off x="6711950" y="4010025"/>
            <a:ext cx="18938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400">
                <a:latin typeface="Arial Black" pitchFamily="34" charset="0"/>
              </a:rPr>
              <a:t>Vrijeme ustajanja</a:t>
            </a:r>
          </a:p>
          <a:p>
            <a:r>
              <a:rPr lang="hr-HR" sz="1400">
                <a:latin typeface="Arial Black" pitchFamily="34" charset="0"/>
              </a:rPr>
              <a:t> i lijeganja</a:t>
            </a:r>
          </a:p>
        </p:txBody>
      </p:sp>
      <p:sp>
        <p:nvSpPr>
          <p:cNvPr id="1049" name="Text Box 33"/>
          <p:cNvSpPr txBox="1">
            <a:spLocks noChangeArrowheads="1"/>
          </p:cNvSpPr>
          <p:nvPr/>
        </p:nvSpPr>
        <p:spPr bwMode="auto">
          <a:xfrm>
            <a:off x="5775325" y="5378450"/>
            <a:ext cx="2644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400">
                <a:latin typeface="Arial Black" pitchFamily="34" charset="0"/>
              </a:rPr>
              <a:t>Vrijeme za kućne poslove</a:t>
            </a:r>
          </a:p>
          <a:p>
            <a:r>
              <a:rPr lang="hr-HR" sz="1400">
                <a:latin typeface="Arial Black" pitchFamily="34" charset="0"/>
              </a:rPr>
              <a:t>I obveze prema obitelji</a:t>
            </a:r>
          </a:p>
        </p:txBody>
      </p:sp>
      <p:sp>
        <p:nvSpPr>
          <p:cNvPr id="1050" name="Text Box 34"/>
          <p:cNvSpPr txBox="1">
            <a:spLocks noChangeArrowheads="1"/>
          </p:cNvSpPr>
          <p:nvPr/>
        </p:nvSpPr>
        <p:spPr bwMode="auto">
          <a:xfrm>
            <a:off x="1908175" y="5522913"/>
            <a:ext cx="20875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400">
                <a:latin typeface="Arial Black" pitchFamily="34" charset="0"/>
              </a:rPr>
              <a:t>Vrijeme za izvanškolske</a:t>
            </a:r>
          </a:p>
          <a:p>
            <a:r>
              <a:rPr lang="hr-HR" sz="1400">
                <a:latin typeface="Arial Black" pitchFamily="34" charset="0"/>
              </a:rPr>
              <a:t>aktivnosti i razonodu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Graphic spid="2" grpId="2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/>
              <a:t>Povećavaju se i mijenjanju obveze i odgovornosti roditelja prema djetetu…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5038"/>
            <a:ext cx="7696200" cy="3281362"/>
          </a:xfrm>
        </p:spPr>
        <p:txBody>
          <a:bodyPr/>
          <a:lstStyle/>
          <a:p>
            <a:pPr eaLnBrk="1" hangingPunct="1"/>
            <a:r>
              <a:rPr lang="hr-HR"/>
              <a:t>osiguravanje zaštite djece kod kuće pri dolasku i odlasku u školu</a:t>
            </a:r>
          </a:p>
          <a:p>
            <a:pPr eaLnBrk="1" hangingPunct="1"/>
            <a:r>
              <a:rPr lang="hr-HR"/>
              <a:t>suradnja sa školom</a:t>
            </a:r>
          </a:p>
          <a:p>
            <a:pPr eaLnBrk="1" hangingPunct="1"/>
            <a:r>
              <a:rPr lang="hr-HR"/>
              <a:t>pomoć pri zadaćama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908050"/>
            <a:ext cx="6870700" cy="3744913"/>
          </a:xfrm>
        </p:spPr>
        <p:txBody>
          <a:bodyPr/>
          <a:lstStyle/>
          <a:p>
            <a:pPr eaLnBrk="1" hangingPunct="1"/>
            <a:r>
              <a:rPr lang="hr-HR" sz="4000"/>
              <a:t>Prije polaska u školu potrebno je dijete naučiti nekim praktičnim vještinama i navikama koje se i dalje razvijaju …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60475"/>
          </a:xfrm>
        </p:spPr>
        <p:txBody>
          <a:bodyPr/>
          <a:lstStyle/>
          <a:p>
            <a:pPr eaLnBrk="1" hangingPunct="1"/>
            <a:r>
              <a:rPr lang="hr-HR">
                <a:solidFill>
                  <a:srgbClr val="00B050"/>
                </a:solidFill>
              </a:rPr>
              <a:t>Praktične vještine</a:t>
            </a:r>
          </a:p>
        </p:txBody>
      </p:sp>
      <p:sp>
        <p:nvSpPr>
          <p:cNvPr id="126980" name="AutoShape 4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3673475" cy="2447925"/>
          </a:xfrm>
          <a:prstGeom prst="irregularSeal2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dirty="0">
                <a:latin typeface="Verdana" pitchFamily="34" charset="0"/>
                <a:cs typeface="Arial" charset="0"/>
              </a:rPr>
              <a:t>Otključavanje 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dirty="0">
                <a:latin typeface="Verdana" pitchFamily="34" charset="0"/>
                <a:cs typeface="Arial" charset="0"/>
              </a:rPr>
              <a:t>zaključavanje  vrata</a:t>
            </a:r>
          </a:p>
        </p:txBody>
      </p:sp>
      <p:sp>
        <p:nvSpPr>
          <p:cNvPr id="126981" name="AutoShape 5"/>
          <p:cNvSpPr>
            <a:spLocks noChangeArrowheads="1"/>
          </p:cNvSpPr>
          <p:nvPr/>
        </p:nvSpPr>
        <p:spPr bwMode="auto">
          <a:xfrm>
            <a:off x="3995738" y="1628775"/>
            <a:ext cx="2376487" cy="17272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400" i="0" dirty="0">
                <a:latin typeface="Verdana" pitchFamily="34" charset="0"/>
                <a:cs typeface="Arial" charset="0"/>
              </a:rPr>
              <a:t>Telefoniranje</a:t>
            </a:r>
          </a:p>
        </p:txBody>
      </p:sp>
      <p:sp>
        <p:nvSpPr>
          <p:cNvPr id="126982" name="AutoShape 6"/>
          <p:cNvSpPr>
            <a:spLocks noChangeArrowheads="1"/>
          </p:cNvSpPr>
          <p:nvPr/>
        </p:nvSpPr>
        <p:spPr bwMode="auto">
          <a:xfrm>
            <a:off x="4932363" y="3284538"/>
            <a:ext cx="3671887" cy="252095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r-HR" sz="1400" i="0" dirty="0">
              <a:latin typeface="Verdana" pitchFamily="34" charset="0"/>
              <a:cs typeface="Arial" charset="0"/>
            </a:endParaRPr>
          </a:p>
          <a:p>
            <a:pPr algn="ctr"/>
            <a:endParaRPr lang="hr-HR" sz="1400" i="0" dirty="0">
              <a:latin typeface="Verdana" pitchFamily="34" charset="0"/>
              <a:cs typeface="Arial" charset="0"/>
            </a:endParaRPr>
          </a:p>
          <a:p>
            <a:pPr algn="ctr"/>
            <a:r>
              <a:rPr lang="hr-HR" sz="1400" i="0" dirty="0">
                <a:latin typeface="Verdana" pitchFamily="34" charset="0"/>
                <a:cs typeface="Arial" charset="0"/>
              </a:rPr>
              <a:t>Briga o sebi</a:t>
            </a:r>
          </a:p>
          <a:p>
            <a:pPr algn="ctr"/>
            <a:r>
              <a:rPr lang="hr-HR" sz="1400" i="0" dirty="0">
                <a:latin typeface="Verdana" pitchFamily="34" charset="0"/>
                <a:cs typeface="Arial" charset="0"/>
              </a:rPr>
              <a:t>(prehrana, oblačenje, </a:t>
            </a:r>
          </a:p>
          <a:p>
            <a:pPr algn="ctr"/>
            <a:r>
              <a:rPr lang="hr-HR" sz="1400" i="0" dirty="0">
                <a:latin typeface="Verdana" pitchFamily="34" charset="0"/>
                <a:cs typeface="Arial" charset="0"/>
              </a:rPr>
              <a:t>korištenje WC)</a:t>
            </a:r>
          </a:p>
          <a:p>
            <a:pPr algn="ctr"/>
            <a:endParaRPr lang="hr-HR" sz="1400" i="0" dirty="0">
              <a:latin typeface="Verdana" pitchFamily="34" charset="0"/>
              <a:cs typeface="Arial" charset="0"/>
            </a:endParaRPr>
          </a:p>
          <a:p>
            <a:pPr algn="ctr"/>
            <a:endParaRPr lang="hr-HR" sz="1400" i="0" dirty="0">
              <a:latin typeface="Verdana" pitchFamily="34" charset="0"/>
              <a:cs typeface="Arial" charset="0"/>
            </a:endParaRPr>
          </a:p>
          <a:p>
            <a:pPr algn="ctr"/>
            <a:endParaRPr lang="hr-HR" sz="1400" i="0" dirty="0">
              <a:latin typeface="Verdana" pitchFamily="34" charset="0"/>
              <a:cs typeface="Arial" charset="0"/>
            </a:endParaRPr>
          </a:p>
        </p:txBody>
      </p:sp>
      <p:sp>
        <p:nvSpPr>
          <p:cNvPr id="126983" name="AutoShape 7"/>
          <p:cNvSpPr>
            <a:spLocks noChangeArrowheads="1"/>
          </p:cNvSpPr>
          <p:nvPr/>
        </p:nvSpPr>
        <p:spPr bwMode="auto">
          <a:xfrm>
            <a:off x="1908175" y="4076700"/>
            <a:ext cx="2808288" cy="2519363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400" i="0" dirty="0">
                <a:latin typeface="Verdana" pitchFamily="34" charset="0"/>
                <a:cs typeface="Arial" charset="0"/>
              </a:rPr>
              <a:t>Briga o vlastitim i </a:t>
            </a:r>
          </a:p>
          <a:p>
            <a:pPr algn="ctr"/>
            <a:r>
              <a:rPr lang="hr-HR" sz="1400" i="0" dirty="0">
                <a:latin typeface="Verdana" pitchFamily="34" charset="0"/>
                <a:cs typeface="Arial" charset="0"/>
              </a:rPr>
              <a:t>tuđim stvarima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0" grpId="0" build="p" animBg="1"/>
      <p:bldP spid="126981" grpId="0" animBg="1"/>
      <p:bldP spid="126982" grpId="0" animBg="1"/>
      <p:bldP spid="1269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428728" y="928670"/>
            <a:ext cx="592935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r-HR" sz="5400" i="0" dirty="0">
                <a:solidFill>
                  <a:srgbClr val="00B050"/>
                </a:solidFill>
              </a:rPr>
              <a:t>Što je to zrelost za školu?</a:t>
            </a:r>
          </a:p>
        </p:txBody>
      </p:sp>
      <p:pic>
        <p:nvPicPr>
          <p:cNvPr id="18435" name="Picture 6" descr="j039576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860800"/>
            <a:ext cx="1727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6870700" cy="844550"/>
          </a:xfrm>
        </p:spPr>
        <p:txBody>
          <a:bodyPr/>
          <a:lstStyle/>
          <a:p>
            <a:pPr eaLnBrk="1" hangingPunct="1"/>
            <a:r>
              <a:rPr lang="hr-HR" b="1">
                <a:solidFill>
                  <a:srgbClr val="00B050"/>
                </a:solidFill>
              </a:rPr>
              <a:t>POJAM ZRELOST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8351838" cy="37861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dirty="0"/>
              <a:t>	- podrazumijeva </a:t>
            </a:r>
          </a:p>
          <a:p>
            <a:pPr algn="ctr" eaLnBrk="1" hangingPunct="1">
              <a:buFontTx/>
              <a:buNone/>
            </a:pPr>
            <a:r>
              <a:rPr lang="hr-HR" dirty="0"/>
              <a:t>	posjedovanje takvog stupnja </a:t>
            </a:r>
            <a:r>
              <a:rPr lang="hr-HR" dirty="0">
                <a:solidFill>
                  <a:schemeClr val="tx2"/>
                </a:solidFill>
              </a:rPr>
              <a:t>razvijenosti različitih fizičkih i psihičkih funkcija</a:t>
            </a:r>
            <a:r>
              <a:rPr lang="hr-HR" dirty="0"/>
              <a:t> koje će djetetu  omogućiti uspješno savladavanje propisanog nastavnog programa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altLang="x-none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altLang="x-none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9">
        <a:dk1>
          <a:srgbClr val="6666FF"/>
        </a:dk1>
        <a:lt1>
          <a:srgbClr val="FFFFFF"/>
        </a:lt1>
        <a:dk2>
          <a:srgbClr val="00CCFF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E2FF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10">
        <a:dk1>
          <a:srgbClr val="6666FF"/>
        </a:dk1>
        <a:lt1>
          <a:srgbClr val="FFFFFF"/>
        </a:lt1>
        <a:dk2>
          <a:srgbClr val="99CCFF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CAE2FF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11">
        <a:dk1>
          <a:srgbClr val="FF3300"/>
        </a:dk1>
        <a:lt1>
          <a:srgbClr val="FFFFFF"/>
        </a:lt1>
        <a:dk2>
          <a:srgbClr val="FFFFCC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FFFFE2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12">
        <a:dk1>
          <a:srgbClr val="FF0066"/>
        </a:dk1>
        <a:lt1>
          <a:srgbClr val="FFFFCC"/>
        </a:lt1>
        <a:dk2>
          <a:srgbClr val="FFFFCC"/>
        </a:dk2>
        <a:lt2>
          <a:srgbClr val="FF3300"/>
        </a:lt2>
        <a:accent1>
          <a:srgbClr val="FF7C80"/>
        </a:accent1>
        <a:accent2>
          <a:srgbClr val="990000"/>
        </a:accent2>
        <a:accent3>
          <a:srgbClr val="FFFFE2"/>
        </a:accent3>
        <a:accent4>
          <a:srgbClr val="DA0056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13">
        <a:dk1>
          <a:srgbClr val="FF0066"/>
        </a:dk1>
        <a:lt1>
          <a:srgbClr val="FFFFCC"/>
        </a:lt1>
        <a:dk2>
          <a:srgbClr val="FFFFCC"/>
        </a:dk2>
        <a:lt2>
          <a:srgbClr val="FFFF66"/>
        </a:lt2>
        <a:accent1>
          <a:srgbClr val="FF7C80"/>
        </a:accent1>
        <a:accent2>
          <a:srgbClr val="990000"/>
        </a:accent2>
        <a:accent3>
          <a:srgbClr val="FFFFE2"/>
        </a:accent3>
        <a:accent4>
          <a:srgbClr val="DA0056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14">
        <a:dk1>
          <a:srgbClr val="FF0066"/>
        </a:dk1>
        <a:lt1>
          <a:srgbClr val="FFFFCC"/>
        </a:lt1>
        <a:dk2>
          <a:srgbClr val="FFFFCC"/>
        </a:dk2>
        <a:lt2>
          <a:srgbClr val="FFFF66"/>
        </a:lt2>
        <a:accent1>
          <a:srgbClr val="FFFFCC"/>
        </a:accent1>
        <a:accent2>
          <a:srgbClr val="990000"/>
        </a:accent2>
        <a:accent3>
          <a:srgbClr val="FFFFE2"/>
        </a:accent3>
        <a:accent4>
          <a:srgbClr val="DA0056"/>
        </a:accent4>
        <a:accent5>
          <a:srgbClr val="FFFFE2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15">
        <a:dk1>
          <a:srgbClr val="FF0066"/>
        </a:dk1>
        <a:lt1>
          <a:srgbClr val="FFFFCC"/>
        </a:lt1>
        <a:dk2>
          <a:srgbClr val="FFFFCC"/>
        </a:dk2>
        <a:lt2>
          <a:srgbClr val="FFFF66"/>
        </a:lt2>
        <a:accent1>
          <a:srgbClr val="FFFF00"/>
        </a:accent1>
        <a:accent2>
          <a:srgbClr val="990000"/>
        </a:accent2>
        <a:accent3>
          <a:srgbClr val="FFFFE2"/>
        </a:accent3>
        <a:accent4>
          <a:srgbClr val="DA0056"/>
        </a:accent4>
        <a:accent5>
          <a:srgbClr val="FFFFAA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</TotalTime>
  <Words>705</Words>
  <Application>Microsoft Office PowerPoint</Application>
  <PresentationFormat>Prikaz na zaslonu (4:3)</PresentationFormat>
  <Paragraphs>131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4" baseType="lpstr">
      <vt:lpstr>Algerian</vt:lpstr>
      <vt:lpstr>Arial</vt:lpstr>
      <vt:lpstr>Arial Black</vt:lpstr>
      <vt:lpstr>Arial Unicode MS</vt:lpstr>
      <vt:lpstr>Calibri</vt:lpstr>
      <vt:lpstr>Comic Sans MS</vt:lpstr>
      <vt:lpstr>Verdana</vt:lpstr>
      <vt:lpstr>Crayons</vt:lpstr>
      <vt:lpstr>     </vt:lpstr>
      <vt:lpstr>Polazak djeteta u školu  jedan je od najvažnijih trenutaka u životu djeteta i njegove obitelji te je i za cijelu obitelj veliki događaj! </vt:lpstr>
      <vt:lpstr>Školski svijet ....</vt:lpstr>
      <vt:lpstr>Polazak u školu diktira  NOVI DNEVNI RASPORED DJETETA i OBITELJI</vt:lpstr>
      <vt:lpstr>Povećavaju se i mijenjanju obveze i odgovornosti roditelja prema djetetu…</vt:lpstr>
      <vt:lpstr>Prije polaska u školu potrebno je dijete naučiti nekim praktičnim vještinama i navikama koje se i dalje razvijaju …</vt:lpstr>
      <vt:lpstr>Praktične vještine</vt:lpstr>
      <vt:lpstr>PowerPoint prezentacija</vt:lpstr>
      <vt:lpstr>POJAM ZRELOST</vt:lpstr>
      <vt:lpstr>PowerPoint prezentacija</vt:lpstr>
      <vt:lpstr>FIZIČKA ZRELOST</vt:lpstr>
      <vt:lpstr>INTELEKTUALNA ZRELOST</vt:lpstr>
      <vt:lpstr>EMOCIONALNA  ZRELOST</vt:lpstr>
      <vt:lpstr>SOCIJALNA ZRELOST</vt:lpstr>
      <vt:lpstr>PowerPoint prezentacija</vt:lpstr>
      <vt:lpstr>TREBA LI DIJETE  naučiti čitati PRIJE POLASKA U ŠKOLU?!</vt:lpstr>
      <vt:lpstr>PRIJE POLASKA U ŠKOLU DIJETE BI TREBALO ZNATI:</vt:lpstr>
      <vt:lpstr>POZNAVANJE ABECEDE</vt:lpstr>
      <vt:lpstr>PowerPoint prezentacija</vt:lpstr>
      <vt:lpstr>GRAFOMOTORIČKE VJEŠTINE   PRIJE NEGO DIJETE  POČNE UČITI PISATI SLOVA TREBA:</vt:lpstr>
      <vt:lpstr>PowerPoint prezentacija</vt:lpstr>
      <vt:lpstr>POTICANJE  PREDMATEMATIČKIH VJEŠTINA</vt:lpstr>
      <vt:lpstr>ORIJENTACIJA U PROSTORU</vt:lpstr>
      <vt:lpstr>Otežani početak školovanja mogu imati djeca koja:</vt:lpstr>
      <vt:lpstr>PowerPoint prezentacija</vt:lpstr>
      <vt:lpstr>PowerPoint prezentacija</vt:lpstr>
    </vt:vector>
  </TitlesOfParts>
  <Company>OŠ Pribislavec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SPREMNOST DJETETA ZA POLAZAK U ŠKOLU</dc:title>
  <dc:creator>OŠ Pribislavec</dc:creator>
  <cp:lastModifiedBy>Željka Bobaš</cp:lastModifiedBy>
  <cp:revision>117</cp:revision>
  <dcterms:created xsi:type="dcterms:W3CDTF">2007-05-15T08:22:25Z</dcterms:created>
  <dcterms:modified xsi:type="dcterms:W3CDTF">2020-06-01T08:16:14Z</dcterms:modified>
</cp:coreProperties>
</file>